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9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0" r:id="rId17"/>
    <p:sldId id="275" r:id="rId18"/>
    <p:sldId id="26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here to apply" id="{D603395F-B272-4F3D-96AE-527B10605E95}">
          <p14:sldIdLst>
            <p14:sldId id="256"/>
          </p14:sldIdLst>
        </p14:section>
        <p14:section name="Rankings of NA programs" id="{F8A771D4-9731-4949-9459-68E43434D8A5}">
          <p14:sldIdLst>
            <p14:sldId id="299"/>
            <p14:sldId id="260"/>
            <p14:sldId id="261"/>
            <p14:sldId id="262"/>
            <p14:sldId id="263"/>
            <p14:sldId id="265"/>
            <p14:sldId id="266"/>
            <p14:sldId id="267"/>
            <p14:sldId id="268"/>
            <p14:sldId id="269"/>
            <p14:sldId id="271"/>
            <p14:sldId id="272"/>
            <p14:sldId id="273"/>
            <p14:sldId id="274"/>
            <p14:sldId id="270"/>
            <p14:sldId id="275"/>
            <p14:sldId id="264"/>
            <p14:sldId id="276"/>
            <p14:sldId id="277"/>
          </p14:sldIdLst>
        </p14:section>
        <p14:section name="Non-US programs" id="{B3E185E7-229E-4BD5-A466-5EFF2AE2F58D}">
          <p14:sldIdLst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</p14:sldIdLst>
        </p14:section>
        <p14:section name="MA" id="{53F3428F-5316-44E9-A52C-DFB9A45BC436}">
          <p14:sldIdLst>
            <p14:sldId id="291"/>
            <p14:sldId id="292"/>
            <p14:sldId id="293"/>
            <p14:sldId id="294"/>
          </p14:sldIdLst>
        </p14:section>
        <p14:section name="Special programs" id="{49E90E51-29CB-4614-95FE-FCD60A84BCF2}">
          <p14:sldIdLst>
            <p14:sldId id="295"/>
            <p14:sldId id="296"/>
            <p14:sldId id="297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8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9DF33-1FA7-4FF2-9F68-0C58E285E071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B9B42-98EC-4A57-B716-C47C436160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63be3e49d9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63be3e49d9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2439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63be3e49d9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63be3e49d9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265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644f0c10bd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644f0c10bd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7944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63be3e49d9_0_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63be3e49d9_0_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6511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63be9a0dae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63be9a0dae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4458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3be9a0d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63be9a0d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2734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63be9a0da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63be9a0da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5960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63be9a0da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63be9a0da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080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3be3e49d9_0_7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3be3e49d9_0_7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4425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63be9a0da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63be9a0da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9416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63be9a0da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63be9a0da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6847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63be3e49d9_0_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63be3e49d9_0_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8843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644f0c10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644f0c10b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5250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63be9a0dae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63be9a0dae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4790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644f0c10b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644f0c10b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462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63be3e49d9_0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63be3e49d9_0_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7220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63be9a0da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63be9a0da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84481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644f0c10b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644f0c10b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9805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3be3e49d9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63be3e49d9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65590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63be3e49d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63be3e49d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0661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63be3e49d9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63be3e49d9_0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9697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347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8045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144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2786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5424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3379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9032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312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213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888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8000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1684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9646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1449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480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590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CECE2-8B3A-4254-B728-F7458D62D57D}" type="datetimeFigureOut">
              <a:rPr lang="en-CA" smtClean="0"/>
              <a:t>2019-09-28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2EE7A4-70FE-4117-B864-E6131D000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698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ilosophicalgourmet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lacementdata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infogram.com/academic-model-1gdjp93xddqepyw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placementdata.com/blo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psu.edu/pluralistsguid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radguide.apaonline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hdstipends.com/result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rpool.ac.uk/philosophy/philos-l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dailynous.com/2015/11/18/ma-programs-in-philosophy-fund-student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E26E5C-BD1B-4417-B99B-46D44FCCCD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4800" dirty="0" smtClean="0"/>
              <a:t>Where to apply</a:t>
            </a:r>
            <a:endParaRPr lang="en-CA" sz="4800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E392D11-C96D-4F85-919F-77F5E9646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/>
              <a:t>Wonder </a:t>
            </a:r>
            <a:r>
              <a:rPr lang="en-CA" smtClean="0"/>
              <a:t>Philosophy 2019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0848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NA programs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Wonder Philosophy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0604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 you decide where to apply?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Good job prospect</a:t>
            </a:r>
          </a:p>
          <a:p>
            <a:pPr lvl="1"/>
            <a:r>
              <a:rPr lang="en-CA" dirty="0" smtClean="0"/>
              <a:t>Prestige (does matter), professional training opportunities</a:t>
            </a:r>
          </a:p>
          <a:p>
            <a:r>
              <a:rPr lang="en-CA" dirty="0" smtClean="0"/>
              <a:t>Smooth process</a:t>
            </a:r>
          </a:p>
          <a:p>
            <a:pPr lvl="1"/>
            <a:r>
              <a:rPr lang="en-CA" dirty="0" smtClean="0"/>
              <a:t>Financial support, time to degree, location</a:t>
            </a:r>
          </a:p>
          <a:p>
            <a:r>
              <a:rPr lang="en-CA" dirty="0"/>
              <a:t>Enjoyable learning experience</a:t>
            </a:r>
          </a:p>
          <a:p>
            <a:pPr lvl="1"/>
            <a:r>
              <a:rPr lang="en-CA" dirty="0"/>
              <a:t>Departmental climate, friendly cohort</a:t>
            </a:r>
          </a:p>
          <a:p>
            <a:endParaRPr lang="en-CA" dirty="0"/>
          </a:p>
          <a:p>
            <a:r>
              <a:rPr lang="en-CA" dirty="0" smtClean="0"/>
              <a:t>Some of them are easier to assess than others.</a:t>
            </a:r>
          </a:p>
        </p:txBody>
      </p:sp>
    </p:spTree>
    <p:extLst>
      <p:ext uri="{BB962C8B-B14F-4D97-AF65-F5344CB8AC3E}">
        <p14:creationId xmlns:p14="http://schemas.microsoft.com/office/powerpoint/2010/main" val="134762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Philosophical Gourmet Report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https://www.philosophicalgourmet.com</a:t>
            </a:r>
            <a:r>
              <a:rPr lang="en-CA" dirty="0" smtClean="0">
                <a:hlinkClick r:id="rId2"/>
              </a:rPr>
              <a:t>/</a:t>
            </a:r>
            <a:endParaRPr lang="en-CA" dirty="0" smtClean="0"/>
          </a:p>
          <a:p>
            <a:r>
              <a:rPr lang="en-CA" dirty="0" smtClean="0"/>
              <a:t>Basic idea: a prestigious philosophy program is one that professional philosophers think are prestigious.</a:t>
            </a:r>
          </a:p>
          <a:p>
            <a:r>
              <a:rPr lang="en-CA" dirty="0" smtClean="0"/>
              <a:t>Current ranking:</a:t>
            </a:r>
          </a:p>
          <a:p>
            <a:pPr lvl="1"/>
            <a:r>
              <a:rPr lang="en-CA" dirty="0" smtClean="0"/>
              <a:t>Surveyed in 2017</a:t>
            </a:r>
          </a:p>
          <a:p>
            <a:pPr lvl="1"/>
            <a:r>
              <a:rPr lang="en-CA" dirty="0" smtClean="0"/>
              <a:t>274 philosophers from English-speaking countries responded</a:t>
            </a:r>
          </a:p>
          <a:p>
            <a:pPr lvl="1"/>
            <a:r>
              <a:rPr lang="en-CA" dirty="0" smtClean="0"/>
              <a:t>91 programs were ranked</a:t>
            </a:r>
          </a:p>
          <a:p>
            <a:pPr lvl="1"/>
            <a:r>
              <a:rPr lang="en-CA" dirty="0" smtClean="0"/>
              <a:t>“Please </a:t>
            </a:r>
            <a:r>
              <a:rPr lang="en-CA" dirty="0"/>
              <a:t>rate the overall quality of the graduate program’s </a:t>
            </a:r>
            <a:r>
              <a:rPr lang="en-CA" dirty="0" smtClean="0"/>
              <a:t>faculty”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194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Philosophical Gourmet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Results are grouped </a:t>
            </a:r>
            <a:r>
              <a:rPr lang="en-CA" dirty="0" smtClean="0"/>
              <a:t>into:</a:t>
            </a:r>
          </a:p>
          <a:p>
            <a:pPr lvl="1"/>
            <a:r>
              <a:rPr lang="en-CA" dirty="0" smtClean="0"/>
              <a:t>Metaphysics </a:t>
            </a:r>
            <a:r>
              <a:rPr lang="en-CA" dirty="0"/>
              <a:t>and </a:t>
            </a:r>
            <a:r>
              <a:rPr lang="en-CA" dirty="0" smtClean="0"/>
              <a:t>Epistemology</a:t>
            </a:r>
          </a:p>
          <a:p>
            <a:pPr lvl="1"/>
            <a:r>
              <a:rPr lang="en-CA" dirty="0" smtClean="0"/>
              <a:t>Philosophy </a:t>
            </a:r>
            <a:r>
              <a:rPr lang="en-CA" dirty="0"/>
              <a:t>of the Sciences and </a:t>
            </a:r>
            <a:r>
              <a:rPr lang="en-CA" dirty="0" smtClean="0"/>
              <a:t>Mathematics</a:t>
            </a:r>
          </a:p>
          <a:p>
            <a:pPr lvl="1"/>
            <a:r>
              <a:rPr lang="en-CA" dirty="0" smtClean="0"/>
              <a:t>Theory </a:t>
            </a:r>
            <a:r>
              <a:rPr lang="en-CA" dirty="0"/>
              <a:t>of </a:t>
            </a:r>
            <a:r>
              <a:rPr lang="en-CA" dirty="0" smtClean="0"/>
              <a:t>Value</a:t>
            </a:r>
          </a:p>
          <a:p>
            <a:pPr lvl="1"/>
            <a:r>
              <a:rPr lang="en-CA" dirty="0" smtClean="0"/>
              <a:t>History </a:t>
            </a:r>
            <a:r>
              <a:rPr lang="en-CA" dirty="0"/>
              <a:t>of </a:t>
            </a:r>
            <a:r>
              <a:rPr lang="en-CA" dirty="0" smtClean="0"/>
              <a:t>Philosophy</a:t>
            </a:r>
          </a:p>
          <a:p>
            <a:pPr lvl="1"/>
            <a:r>
              <a:rPr lang="en-CA" dirty="0" smtClean="0"/>
              <a:t>Other</a:t>
            </a:r>
          </a:p>
          <a:p>
            <a:r>
              <a:rPr lang="en-CA" dirty="0" smtClean="0"/>
              <a:t>“Other”: continental tradition; feminist/ sex/ race studies; non-Western traditions or comparative work.</a:t>
            </a:r>
          </a:p>
          <a:p>
            <a:pPr lvl="1"/>
            <a:r>
              <a:rPr lang="en-CA" dirty="0" smtClean="0"/>
              <a:t>We’ll go over ways of assessing programs in these fields later.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963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Philosophical Gourmet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Good for name recognition</a:t>
            </a:r>
          </a:p>
          <a:p>
            <a:r>
              <a:rPr lang="en-CA" dirty="0" smtClean="0"/>
              <a:t>Does not always translate into job placement (but name does help)</a:t>
            </a:r>
          </a:p>
          <a:p>
            <a:r>
              <a:rPr lang="en-CA" dirty="0" smtClean="0"/>
              <a:t>Usually means more funding for the department</a:t>
            </a:r>
          </a:p>
          <a:p>
            <a:pPr lvl="1"/>
            <a:r>
              <a:rPr lang="en-CA" dirty="0" smtClean="0"/>
              <a:t>More networking/development opportunities</a:t>
            </a:r>
          </a:p>
          <a:p>
            <a:pPr lvl="1"/>
            <a:r>
              <a:rPr lang="en-CA" dirty="0" smtClean="0"/>
              <a:t>Does not necessarily mean more money for you</a:t>
            </a:r>
          </a:p>
          <a:p>
            <a:r>
              <a:rPr lang="en-CA" dirty="0" smtClean="0"/>
              <a:t>Does not correlate at all with climate</a:t>
            </a:r>
          </a:p>
          <a:p>
            <a:r>
              <a:rPr lang="en-CA" dirty="0" smtClean="0"/>
              <a:t>Usually support their students okay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5484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Academic Placement Data and Analysis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http://placementdata.com</a:t>
            </a:r>
            <a:r>
              <a:rPr lang="en-CA" dirty="0" smtClean="0">
                <a:hlinkClick r:id="rId2"/>
              </a:rPr>
              <a:t>/</a:t>
            </a:r>
            <a:endParaRPr lang="en-CA" dirty="0" smtClean="0"/>
          </a:p>
          <a:p>
            <a:r>
              <a:rPr lang="en-CA" dirty="0" smtClean="0"/>
              <a:t>Basic idea: graduate school is professional training; a program is a success if its students are professionally successful</a:t>
            </a:r>
          </a:p>
          <a:p>
            <a:r>
              <a:rPr lang="en-CA" dirty="0" smtClean="0"/>
              <a:t>Methods</a:t>
            </a:r>
          </a:p>
          <a:p>
            <a:pPr lvl="1"/>
            <a:r>
              <a:rPr lang="en-CA" dirty="0" smtClean="0"/>
              <a:t>Placement data are publically available on many department websites</a:t>
            </a:r>
          </a:p>
          <a:p>
            <a:pPr lvl="1"/>
            <a:r>
              <a:rPr lang="en-CA" dirty="0" smtClean="0"/>
              <a:t>Surveys of alumni</a:t>
            </a:r>
          </a:p>
          <a:p>
            <a:r>
              <a:rPr lang="en-CA" dirty="0" smtClean="0"/>
              <a:t>Reports of different years do slightly different things</a:t>
            </a:r>
          </a:p>
          <a:p>
            <a:r>
              <a:rPr lang="en-CA" dirty="0" smtClean="0"/>
              <a:t>They recently started a series of in-depth analysis of departments</a:t>
            </a:r>
          </a:p>
          <a:p>
            <a:r>
              <a:rPr lang="en-CA" dirty="0" smtClean="0"/>
              <a:t>You do need </a:t>
            </a:r>
            <a:r>
              <a:rPr lang="en-CA" i="1" dirty="0" smtClean="0"/>
              <a:t>some</a:t>
            </a:r>
            <a:r>
              <a:rPr lang="en-CA" dirty="0" smtClean="0"/>
              <a:t> social science knowledge to read the reports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870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Academic Placement Data and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https://</a:t>
            </a:r>
            <a:r>
              <a:rPr lang="en-CA" dirty="0" smtClean="0">
                <a:hlinkClick r:id="rId2"/>
              </a:rPr>
              <a:t>infogram.com/academic-model-1gdjp93xddqepyw</a:t>
            </a:r>
            <a:endParaRPr lang="en-CA" dirty="0" smtClean="0"/>
          </a:p>
          <a:p>
            <a:r>
              <a:rPr lang="en-CA" dirty="0" smtClean="0"/>
              <a:t>There are a lot of factors affecting placement, so I recommend a “fuzzy” reading method – e.g., top 20 are considered equally good</a:t>
            </a:r>
          </a:p>
          <a:p>
            <a:r>
              <a:rPr lang="en-CA" dirty="0" smtClean="0"/>
              <a:t>They give 3 rankings: permanent position placement, research job placement, and prestigious job placement</a:t>
            </a:r>
          </a:p>
          <a:p>
            <a:pPr lvl="1"/>
            <a:r>
              <a:rPr lang="en-CA" dirty="0" smtClean="0"/>
              <a:t>Notably, they do not have teaching-based job placement</a:t>
            </a:r>
          </a:p>
          <a:p>
            <a:pPr lvl="1"/>
            <a:r>
              <a:rPr lang="en-CA" dirty="0" smtClean="0"/>
              <a:t>(You will find that this is generally true in professional philosophy)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854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Academic Placement Data and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APDA also gives detailed climate &amp; diversity analysis through demographic questionnaires</a:t>
            </a:r>
          </a:p>
          <a:p>
            <a:pPr lvl="1"/>
            <a:r>
              <a:rPr lang="en-CA" dirty="0" smtClean="0"/>
              <a:t>The 2018 &amp; 2019 reports give some discipline-level data.</a:t>
            </a:r>
          </a:p>
          <a:p>
            <a:pPr lvl="1"/>
            <a:r>
              <a:rPr lang="en-CA" dirty="0" smtClean="0"/>
              <a:t>The 2017 report has more department-level data (starting Section 4.2)</a:t>
            </a:r>
          </a:p>
          <a:p>
            <a:r>
              <a:rPr lang="en-CA" dirty="0" smtClean="0"/>
              <a:t>This is especially important if you have a more niche interest and want to make sure the department is overall supportive</a:t>
            </a:r>
          </a:p>
          <a:p>
            <a:r>
              <a:rPr lang="en-CA" dirty="0" smtClean="0"/>
              <a:t>Starting page 50 of the 2017 report, there are data of race &amp; gender diversity. A reasonably good indicator of inclusivity.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137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Academic Placement Data and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http://placementdata.com/blog</a:t>
            </a:r>
            <a:r>
              <a:rPr lang="en-CA" dirty="0" smtClean="0">
                <a:hlinkClick r:id="rId2"/>
              </a:rPr>
              <a:t>/</a:t>
            </a:r>
            <a:endParaRPr lang="en-CA" dirty="0" smtClean="0"/>
          </a:p>
          <a:p>
            <a:r>
              <a:rPr lang="en-CA" dirty="0" smtClean="0"/>
              <a:t>She randomly selects two programs and reviews the data in a comparative manner.</a:t>
            </a:r>
          </a:p>
          <a:p>
            <a:r>
              <a:rPr lang="en-CA" dirty="0" smtClean="0"/>
              <a:t>Probably the only place where you can get an “objective” (i.e., not just impression or experience) but still in-depth perspective of a department</a:t>
            </a:r>
          </a:p>
          <a:p>
            <a:pPr lvl="1"/>
            <a:r>
              <a:rPr lang="en-CA" dirty="0" smtClean="0"/>
              <a:t>It might not help you as much in applications as it might in selection.</a:t>
            </a:r>
          </a:p>
          <a:p>
            <a:pPr lvl="1"/>
            <a:r>
              <a:rPr lang="en-CA" dirty="0" smtClean="0"/>
              <a:t>I would recommend spending time on it only if you have a very clear and specific vision of what you want in a program.</a:t>
            </a:r>
          </a:p>
          <a:p>
            <a:r>
              <a:rPr lang="en-CA" dirty="0" smtClean="0"/>
              <a:t>Lastly, I just want to point out: APDA is great. I’m so happy someone’s doing it.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985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Pluralist’s Guide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https://sites.psu.edu/pluralistsguide</a:t>
            </a:r>
            <a:r>
              <a:rPr lang="en-CA" dirty="0" smtClean="0">
                <a:hlinkClick r:id="rId2"/>
              </a:rPr>
              <a:t>/</a:t>
            </a:r>
            <a:endParaRPr lang="en-CA" dirty="0" smtClean="0"/>
          </a:p>
          <a:p>
            <a:r>
              <a:rPr lang="en-CA" dirty="0" smtClean="0"/>
              <a:t>Developed in response to PGR’s white-male-English-analytic focus.</a:t>
            </a:r>
          </a:p>
          <a:p>
            <a:r>
              <a:rPr lang="en-CA" dirty="0" smtClean="0"/>
              <a:t>Offers assessment in 7 areas</a:t>
            </a:r>
          </a:p>
          <a:p>
            <a:pPr lvl="1"/>
            <a:r>
              <a:rPr lang="en-CA" dirty="0" smtClean="0"/>
              <a:t>Africana, American, continental, critical race, feminism, GLBT, </a:t>
            </a:r>
            <a:r>
              <a:rPr lang="en-CA" dirty="0" err="1" smtClean="0"/>
              <a:t>Latinx</a:t>
            </a:r>
            <a:endParaRPr lang="en-CA" dirty="0"/>
          </a:p>
          <a:p>
            <a:r>
              <a:rPr lang="en-CA" dirty="0" smtClean="0"/>
              <a:t>Method: experts in these areas are identified. They are asked to rate programs based on how much they believe students will be properly supported.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256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Pluralist’s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great resource if you’re interested in one of these 7 areas.</a:t>
            </a:r>
          </a:p>
          <a:p>
            <a:r>
              <a:rPr lang="en-CA" dirty="0" smtClean="0"/>
              <a:t>To the best of my knowledge: the Pluralist’s guide is your best (and only) bet for the 5 areas that are not feminist or continental.</a:t>
            </a:r>
          </a:p>
          <a:p>
            <a:pPr lvl="1"/>
            <a:r>
              <a:rPr lang="en-CA" dirty="0" smtClean="0"/>
              <a:t>While still small, feminist and continental philosophies have been growing in recognition (if not also in size) and so there’re a little more resources there.</a:t>
            </a:r>
            <a:endParaRPr lang="en-CA" dirty="0"/>
          </a:p>
          <a:p>
            <a:r>
              <a:rPr lang="en-CA" dirty="0" smtClean="0"/>
              <a:t>One way to assess the friendliness of a program to an alternative-tradition focus is to look at other related disciplines.</a:t>
            </a:r>
          </a:p>
          <a:p>
            <a:pPr lvl="1"/>
            <a:r>
              <a:rPr lang="en-CA" dirty="0" smtClean="0"/>
              <a:t>E.g., if you want to do Indian philosophy, you can try to find out if the East Asian department has a friendly relation with the philosophy department</a:t>
            </a:r>
          </a:p>
        </p:txBody>
      </p:sp>
    </p:spTree>
    <p:extLst>
      <p:ext uri="{BB962C8B-B14F-4D97-AF65-F5344CB8AC3E}">
        <p14:creationId xmlns:p14="http://schemas.microsoft.com/office/powerpoint/2010/main" val="316017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APA Guide to Graduate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https://gradguide.apaonline.org</a:t>
            </a:r>
            <a:r>
              <a:rPr lang="en-CA" dirty="0" smtClean="0">
                <a:hlinkClick r:id="rId2"/>
              </a:rPr>
              <a:t>/</a:t>
            </a:r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Is not a rank, but provides program names as a place to start.</a:t>
            </a:r>
          </a:p>
          <a:p>
            <a:endParaRPr lang="en-CA" dirty="0" smtClean="0"/>
          </a:p>
          <a:p>
            <a:r>
              <a:rPr lang="en-CA" dirty="0" smtClean="0"/>
              <a:t>Also provides other information you might care about.</a:t>
            </a:r>
          </a:p>
          <a:p>
            <a:pPr lvl="1"/>
            <a:r>
              <a:rPr lang="en-CA" dirty="0"/>
              <a:t>E</a:t>
            </a:r>
            <a:r>
              <a:rPr lang="en-CA" dirty="0" smtClean="0"/>
              <a:t>.g., teaching opportunities, average time to completion, cohort size</a:t>
            </a:r>
          </a:p>
          <a:p>
            <a:endParaRPr lang="en-CA" dirty="0"/>
          </a:p>
          <a:p>
            <a:r>
              <a:rPr lang="en-CA" dirty="0" smtClean="0"/>
              <a:t>Not super complete for PhD programs (especially non-US ones). Very good for MA programs.</a:t>
            </a:r>
          </a:p>
        </p:txBody>
      </p:sp>
    </p:spTree>
    <p:extLst>
      <p:ext uri="{BB962C8B-B14F-4D97-AF65-F5344CB8AC3E}">
        <p14:creationId xmlns:p14="http://schemas.microsoft.com/office/powerpoint/2010/main" val="297699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APA Guide to Graduate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It’s not super useful if you’re interested in more-mainstreamed topics.</a:t>
            </a:r>
          </a:p>
          <a:p>
            <a:pPr lvl="1"/>
            <a:r>
              <a:rPr lang="en-CA" dirty="0" smtClean="0"/>
              <a:t>E.g., “Social and Political Philosophy” returns 71 entries; “Metaphysics” returns 44.</a:t>
            </a:r>
          </a:p>
          <a:p>
            <a:endParaRPr lang="en-CA" dirty="0" smtClean="0"/>
          </a:p>
          <a:p>
            <a:r>
              <a:rPr lang="en-CA" dirty="0" smtClean="0"/>
              <a:t>For smaller topics, it’s good for giving you some names to start.</a:t>
            </a:r>
          </a:p>
          <a:p>
            <a:pPr lvl="1"/>
            <a:r>
              <a:rPr lang="en-CA" dirty="0" smtClean="0"/>
              <a:t>E.g., “Arabic and Islamic philosophy” has 6 entries; “Latin American philosophy” has 9.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Note: specialization classifications like these can be fuzzy.</a:t>
            </a:r>
          </a:p>
          <a:p>
            <a:pPr lvl="1"/>
            <a:r>
              <a:rPr lang="en-CA" dirty="0" smtClean="0"/>
              <a:t>E.g., “comparative philosophy” can include Chinese philosophy.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279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APA Guide to Graduate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surprisingly good place of information for master’s.</a:t>
            </a:r>
          </a:p>
          <a:p>
            <a:pPr lvl="1"/>
            <a:r>
              <a:rPr lang="en-CA" dirty="0" smtClean="0"/>
              <a:t>You can check funding and teaching opportunities.</a:t>
            </a:r>
          </a:p>
          <a:p>
            <a:pPr lvl="1"/>
            <a:r>
              <a:rPr lang="en-CA" dirty="0" smtClean="0"/>
              <a:t>“Terminal Masters” with “Financial Aid” return 27 entries.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Other caveats</a:t>
            </a:r>
          </a:p>
          <a:p>
            <a:pPr lvl="1"/>
            <a:r>
              <a:rPr lang="en-CA" dirty="0" smtClean="0"/>
              <a:t>“program size” does not seem accurate.</a:t>
            </a:r>
          </a:p>
          <a:p>
            <a:pPr lvl="1"/>
            <a:r>
              <a:rPr lang="en-CA" dirty="0" smtClean="0"/>
              <a:t>“tuition fee” is hard to read.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993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Other concerns: funding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you’re applying to PhD programs in NA, you should only apply to funded ones. Not funded ones are generally considered illegitimate.</a:t>
            </a:r>
          </a:p>
          <a:p>
            <a:pPr lvl="1"/>
            <a:r>
              <a:rPr lang="en-CA" dirty="0" smtClean="0"/>
              <a:t>(Note: this isn’t true outside of NA.)</a:t>
            </a:r>
            <a:endParaRPr lang="en-CA" dirty="0"/>
          </a:p>
          <a:p>
            <a:r>
              <a:rPr lang="en-CA" dirty="0" smtClean="0"/>
              <a:t>It’s really hard to find out funding situations because money is still hush-hush for some reason.</a:t>
            </a:r>
          </a:p>
          <a:p>
            <a:pPr lvl="1"/>
            <a:r>
              <a:rPr lang="en-CA" dirty="0">
                <a:hlinkClick r:id="rId2"/>
              </a:rPr>
              <a:t>http://</a:t>
            </a:r>
            <a:r>
              <a:rPr lang="en-CA" dirty="0" smtClean="0">
                <a:hlinkClick r:id="rId2"/>
              </a:rPr>
              <a:t>www.phdstipends.com/results</a:t>
            </a:r>
            <a:r>
              <a:rPr lang="en-CA" dirty="0" smtClean="0"/>
              <a:t> -- student-led initiative to anonymously share funding package received by various people.</a:t>
            </a:r>
          </a:p>
          <a:p>
            <a:pPr lvl="1"/>
            <a:r>
              <a:rPr lang="en-CA" dirty="0" smtClean="0"/>
              <a:t>Remember to cross-compare with local cost of living.</a:t>
            </a:r>
          </a:p>
          <a:p>
            <a:pPr lvl="1"/>
            <a:r>
              <a:rPr lang="en-CA" dirty="0" smtClean="0"/>
              <a:t>We’ll talk more about PhD funding when we discuss the financial package tomorrow.</a:t>
            </a:r>
          </a:p>
          <a:p>
            <a:r>
              <a:rPr lang="en-CA" dirty="0" smtClean="0"/>
              <a:t>Note: there are unfunded but legitimate MA programs still.</a:t>
            </a:r>
          </a:p>
        </p:txBody>
      </p:sp>
    </p:spTree>
    <p:extLst>
      <p:ext uri="{BB962C8B-B14F-4D97-AF65-F5344CB8AC3E}">
        <p14:creationId xmlns:p14="http://schemas.microsoft.com/office/powerpoint/2010/main" val="8041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Other concerns: faculty reputation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Measures of prestige generally measures faculty reputation.</a:t>
            </a:r>
          </a:p>
          <a:p>
            <a:endParaRPr lang="en-CA" dirty="0"/>
          </a:p>
          <a:p>
            <a:r>
              <a:rPr lang="en-CA" dirty="0" smtClean="0"/>
              <a:t>I recommend relying on, e.g., the PGR measure of prestige over your own sense of who counts as a big name, as your sense will most definitely change throughout grad school (and in the direction of PGR).</a:t>
            </a:r>
          </a:p>
          <a:p>
            <a:endParaRPr lang="en-CA" dirty="0"/>
          </a:p>
          <a:p>
            <a:r>
              <a:rPr lang="en-CA" dirty="0" smtClean="0"/>
              <a:t>Be careful about going to a place after just one big name, because they might</a:t>
            </a:r>
          </a:p>
          <a:p>
            <a:pPr lvl="1"/>
            <a:r>
              <a:rPr lang="en-CA" dirty="0" smtClean="0"/>
              <a:t>Immediately change job</a:t>
            </a:r>
          </a:p>
          <a:p>
            <a:pPr lvl="1"/>
            <a:r>
              <a:rPr lang="en-CA" dirty="0" smtClean="0"/>
              <a:t>Be a terrible advisor</a:t>
            </a:r>
          </a:p>
          <a:p>
            <a:pPr lvl="1"/>
            <a:r>
              <a:rPr lang="en-CA" dirty="0" smtClean="0"/>
              <a:t>Hate your project</a:t>
            </a:r>
          </a:p>
        </p:txBody>
      </p:sp>
    </p:spTree>
    <p:extLst>
      <p:ext uri="{BB962C8B-B14F-4D97-AF65-F5344CB8AC3E}">
        <p14:creationId xmlns:p14="http://schemas.microsoft.com/office/powerpoint/2010/main" val="5254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Other concerns: </a:t>
            </a:r>
            <a:r>
              <a:rPr lang="en-CA" dirty="0" smtClean="0"/>
              <a:t>program size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Information on program size is very easy to find, but there is no centralized location for easy search.</a:t>
            </a:r>
          </a:p>
          <a:p>
            <a:pPr lvl="1"/>
            <a:r>
              <a:rPr lang="en-CA" dirty="0" smtClean="0"/>
              <a:t>(The APA guide means to have it but the data does not appear reliable.)</a:t>
            </a:r>
          </a:p>
          <a:p>
            <a:endParaRPr lang="en-CA" dirty="0" smtClean="0"/>
          </a:p>
          <a:p>
            <a:r>
              <a:rPr lang="en-CA" dirty="0" smtClean="0"/>
              <a:t>All (legitimate) departments list their current graduate students and faculty online. If you really care, you can go on each of their websites and find out.</a:t>
            </a:r>
          </a:p>
          <a:p>
            <a:endParaRPr lang="en-CA" dirty="0" smtClean="0"/>
          </a:p>
          <a:p>
            <a:r>
              <a:rPr lang="en-CA" dirty="0" smtClean="0"/>
              <a:t>Generally, though, my sense is that it’s not as important as people think. It’s more like an imperfect indicator of climate. (Though, program size is a lot easier to assess than climate.)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037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Other concerns: climate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It’s very important but very hard to assess.</a:t>
            </a:r>
          </a:p>
          <a:p>
            <a:endParaRPr lang="en-CA" dirty="0"/>
          </a:p>
          <a:p>
            <a:r>
              <a:rPr lang="en-CA" dirty="0" smtClean="0"/>
              <a:t>You can look at the diversity of their current faculty body or student body, but most of the time you’re looking at 0-2 faculty of colour and it’s hard to tell if 2 means twice as good as 1.</a:t>
            </a:r>
          </a:p>
          <a:p>
            <a:endParaRPr lang="en-CA" dirty="0"/>
          </a:p>
          <a:p>
            <a:r>
              <a:rPr lang="en-CA" dirty="0" smtClean="0"/>
              <a:t>It’s actually a lot easier to assess once you’ve been accepted and can go on campus visits. We’ll talk more about how to assess climate tomorrow.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7191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Concluding remarks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917042" cy="3880773"/>
          </a:xfrm>
        </p:spPr>
        <p:txBody>
          <a:bodyPr/>
          <a:lstStyle/>
          <a:p>
            <a:r>
              <a:rPr lang="en-CA" dirty="0" smtClean="0"/>
              <a:t>When I applied, I applied to 16 and got in to 5. All my MA friends applied to about that many. People applying straight from undergrads tend to vary more.</a:t>
            </a:r>
          </a:p>
          <a:p>
            <a:endParaRPr lang="en-CA" dirty="0"/>
          </a:p>
          <a:p>
            <a:r>
              <a:rPr lang="en-CA" dirty="0" smtClean="0"/>
              <a:t>In general, I think 15~20 is a good number if 1) you’re interested in a mainstream topic, 2) application fee is not a burden, 3) you really want to get in.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556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ctrTitle"/>
          </p:nvPr>
        </p:nvSpPr>
        <p:spPr>
          <a:xfrm>
            <a:off x="1507067" y="2404533"/>
            <a:ext cx="7766800" cy="16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accent1"/>
              </a:buClr>
              <a:buSzPts val="3600"/>
            </a:pPr>
            <a:r>
              <a:rPr lang="en" sz="4800" dirty="0" smtClean="0"/>
              <a:t>Grad school outside </a:t>
            </a:r>
            <a:r>
              <a:rPr lang="en" sz="4800" smtClean="0"/>
              <a:t>of NA</a:t>
            </a:r>
            <a:endParaRPr dirty="0"/>
          </a:p>
        </p:txBody>
      </p:sp>
      <p:sp>
        <p:nvSpPr>
          <p:cNvPr id="189" name="Google Shape;189;p30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800" cy="109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  <a:buSzPts val="1100"/>
            </a:pPr>
            <a:r>
              <a:rPr lang="en"/>
              <a:t>Wonder Philosophy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69280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Where can I go?</a:t>
            </a:r>
            <a:endParaRPr/>
          </a:p>
        </p:txBody>
      </p:sp>
      <p:sp>
        <p:nvSpPr>
          <p:cNvPr id="195" name="Google Shape;195;p31"/>
          <p:cNvSpPr txBox="1">
            <a:spLocks noGrp="1"/>
          </p:cNvSpPr>
          <p:nvPr>
            <p:ph type="body" idx="1"/>
          </p:nvPr>
        </p:nvSpPr>
        <p:spPr>
          <a:xfrm>
            <a:off x="6232067" y="2309300"/>
            <a:ext cx="4096800" cy="1719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European academic degrees generally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Bachelor’s 3 (or 4) years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Master’s 1 (or 2) years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PhD 3 to 4 years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body" idx="1"/>
          </p:nvPr>
        </p:nvSpPr>
        <p:spPr>
          <a:xfrm>
            <a:off x="419133" y="2239467"/>
            <a:ext cx="4096800" cy="1719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Font typeface="Noto Sans Symbols"/>
              <a:buChar char="►"/>
            </a:pPr>
            <a:r>
              <a:rPr lang="en"/>
              <a:t>American academic degrees generally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Bachelor’s 4 years or more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No Master’s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PhD 5 years or more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body" idx="1"/>
          </p:nvPr>
        </p:nvSpPr>
        <p:spPr>
          <a:xfrm>
            <a:off x="880533" y="3958667"/>
            <a:ext cx="9217600" cy="2492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1067"/>
              </a:spcBef>
              <a:buNone/>
            </a:pPr>
            <a:r>
              <a:rPr lang="en"/>
              <a:t>BUT!</a:t>
            </a: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It is very normal to do a master’s in the US too! (More about this later)</a:t>
            </a:r>
            <a:endParaRPr/>
          </a:p>
        </p:txBody>
      </p:sp>
      <p:cxnSp>
        <p:nvCxnSpPr>
          <p:cNvPr id="198" name="Google Shape;198;p31"/>
          <p:cNvCxnSpPr>
            <a:stCxn id="196" idx="3"/>
          </p:cNvCxnSpPr>
          <p:nvPr/>
        </p:nvCxnSpPr>
        <p:spPr>
          <a:xfrm>
            <a:off x="4515933" y="3099067"/>
            <a:ext cx="2476400" cy="32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9" name="Google Shape;199;p31"/>
          <p:cNvCxnSpPr/>
          <p:nvPr/>
        </p:nvCxnSpPr>
        <p:spPr>
          <a:xfrm flipH="1">
            <a:off x="3815967" y="3390800"/>
            <a:ext cx="3212000" cy="26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0" name="Google Shape;200;p31"/>
          <p:cNvCxnSpPr/>
          <p:nvPr/>
        </p:nvCxnSpPr>
        <p:spPr>
          <a:xfrm>
            <a:off x="4135233" y="3302067"/>
            <a:ext cx="2892800" cy="35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1" name="Google Shape;201;p31"/>
          <p:cNvCxnSpPr/>
          <p:nvPr/>
        </p:nvCxnSpPr>
        <p:spPr>
          <a:xfrm flipH="1">
            <a:off x="3691667" y="3160067"/>
            <a:ext cx="3300800" cy="461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2" name="Google Shape;202;p31"/>
          <p:cNvSpPr/>
          <p:nvPr/>
        </p:nvSpPr>
        <p:spPr>
          <a:xfrm>
            <a:off x="475472" y="-64081"/>
            <a:ext cx="11241067" cy="6986133"/>
          </a:xfrm>
          <a:custGeom>
            <a:avLst/>
            <a:gdLst/>
            <a:ahLst/>
            <a:cxnLst/>
            <a:rect l="l" t="t" r="r" b="b"/>
            <a:pathLst>
              <a:path w="337232" h="209584" extrusionOk="0">
                <a:moveTo>
                  <a:pt x="180091" y="94659"/>
                </a:moveTo>
                <a:cubicBezTo>
                  <a:pt x="171904" y="100117"/>
                  <a:pt x="165798" y="108514"/>
                  <a:pt x="157197" y="113293"/>
                </a:cubicBezTo>
                <a:cubicBezTo>
                  <a:pt x="147785" y="118522"/>
                  <a:pt x="135904" y="119663"/>
                  <a:pt x="125253" y="118085"/>
                </a:cubicBezTo>
                <a:cubicBezTo>
                  <a:pt x="116245" y="116750"/>
                  <a:pt x="105423" y="111754"/>
                  <a:pt x="102360" y="103178"/>
                </a:cubicBezTo>
                <a:cubicBezTo>
                  <a:pt x="99887" y="96253"/>
                  <a:pt x="100669" y="86846"/>
                  <a:pt x="105554" y="81349"/>
                </a:cubicBezTo>
                <a:cubicBezTo>
                  <a:pt x="107959" y="78643"/>
                  <a:pt x="114030" y="76323"/>
                  <a:pt x="116202" y="79219"/>
                </a:cubicBezTo>
                <a:cubicBezTo>
                  <a:pt x="125844" y="92075"/>
                  <a:pt x="132203" y="115125"/>
                  <a:pt x="121526" y="127136"/>
                </a:cubicBezTo>
                <a:cubicBezTo>
                  <a:pt x="113505" y="136159"/>
                  <a:pt x="100413" y="139984"/>
                  <a:pt x="88517" y="142043"/>
                </a:cubicBezTo>
                <a:cubicBezTo>
                  <a:pt x="76789" y="144073"/>
                  <a:pt x="62940" y="146754"/>
                  <a:pt x="52847" y="140446"/>
                </a:cubicBezTo>
                <a:cubicBezTo>
                  <a:pt x="38706" y="131608"/>
                  <a:pt x="36046" y="109027"/>
                  <a:pt x="38472" y="92529"/>
                </a:cubicBezTo>
                <a:cubicBezTo>
                  <a:pt x="40298" y="80114"/>
                  <a:pt x="48430" y="69069"/>
                  <a:pt x="56573" y="59521"/>
                </a:cubicBezTo>
                <a:cubicBezTo>
                  <a:pt x="65548" y="48998"/>
                  <a:pt x="77377" y="37518"/>
                  <a:pt x="91179" y="36627"/>
                </a:cubicBezTo>
                <a:cubicBezTo>
                  <a:pt x="118755" y="34848"/>
                  <a:pt x="145567" y="47558"/>
                  <a:pt x="173169" y="48873"/>
                </a:cubicBezTo>
                <a:cubicBezTo>
                  <a:pt x="180610" y="49227"/>
                  <a:pt x="189624" y="49240"/>
                  <a:pt x="194998" y="44081"/>
                </a:cubicBezTo>
                <a:cubicBezTo>
                  <a:pt x="205503" y="33997"/>
                  <a:pt x="207582" y="3733"/>
                  <a:pt x="193401" y="424"/>
                </a:cubicBezTo>
                <a:cubicBezTo>
                  <a:pt x="171830" y="-4609"/>
                  <a:pt x="152017" y="42773"/>
                  <a:pt x="165183" y="60585"/>
                </a:cubicBezTo>
                <a:cubicBezTo>
                  <a:pt x="177250" y="76910"/>
                  <a:pt x="201923" y="88402"/>
                  <a:pt x="221618" y="83479"/>
                </a:cubicBezTo>
                <a:cubicBezTo>
                  <a:pt x="232884" y="80663"/>
                  <a:pt x="241124" y="70390"/>
                  <a:pt x="248770" y="61650"/>
                </a:cubicBezTo>
                <a:cubicBezTo>
                  <a:pt x="254121" y="55534"/>
                  <a:pt x="261750" y="46538"/>
                  <a:pt x="269534" y="48873"/>
                </a:cubicBezTo>
                <a:cubicBezTo>
                  <a:pt x="282419" y="52738"/>
                  <a:pt x="289626" y="68464"/>
                  <a:pt x="293492" y="81349"/>
                </a:cubicBezTo>
                <a:cubicBezTo>
                  <a:pt x="299447" y="101196"/>
                  <a:pt x="293982" y="130818"/>
                  <a:pt x="275923" y="140978"/>
                </a:cubicBezTo>
                <a:cubicBezTo>
                  <a:pt x="273522" y="142329"/>
                  <a:pt x="270551" y="143979"/>
                  <a:pt x="267937" y="143108"/>
                </a:cubicBezTo>
                <a:cubicBezTo>
                  <a:pt x="261608" y="140998"/>
                  <a:pt x="256244" y="131867"/>
                  <a:pt x="258354" y="125538"/>
                </a:cubicBezTo>
                <a:cubicBezTo>
                  <a:pt x="259934" y="120797"/>
                  <a:pt x="269727" y="120407"/>
                  <a:pt x="273261" y="123941"/>
                </a:cubicBezTo>
                <a:cubicBezTo>
                  <a:pt x="281287" y="131967"/>
                  <a:pt x="283102" y="146856"/>
                  <a:pt x="279117" y="157483"/>
                </a:cubicBezTo>
                <a:cubicBezTo>
                  <a:pt x="273320" y="172940"/>
                  <a:pt x="251244" y="177332"/>
                  <a:pt x="234928" y="179843"/>
                </a:cubicBezTo>
                <a:cubicBezTo>
                  <a:pt x="213594" y="183126"/>
                  <a:pt x="189454" y="171703"/>
                  <a:pt x="174767" y="155885"/>
                </a:cubicBezTo>
                <a:cubicBezTo>
                  <a:pt x="159634" y="139587"/>
                  <a:pt x="151302" y="112912"/>
                  <a:pt x="130045" y="106372"/>
                </a:cubicBezTo>
                <a:cubicBezTo>
                  <a:pt x="121166" y="103640"/>
                  <a:pt x="110367" y="104856"/>
                  <a:pt x="102360" y="109566"/>
                </a:cubicBezTo>
                <a:cubicBezTo>
                  <a:pt x="93571" y="114736"/>
                  <a:pt x="89738" y="126024"/>
                  <a:pt x="86388" y="135654"/>
                </a:cubicBezTo>
                <a:cubicBezTo>
                  <a:pt x="83148" y="144970"/>
                  <a:pt x="79738" y="155367"/>
                  <a:pt x="82129" y="164936"/>
                </a:cubicBezTo>
                <a:cubicBezTo>
                  <a:pt x="84323" y="173717"/>
                  <a:pt x="100642" y="167636"/>
                  <a:pt x="109281" y="164936"/>
                </a:cubicBezTo>
                <a:cubicBezTo>
                  <a:pt x="120948" y="161290"/>
                  <a:pt x="133818" y="157775"/>
                  <a:pt x="142290" y="148964"/>
                </a:cubicBezTo>
                <a:cubicBezTo>
                  <a:pt x="167986" y="122239"/>
                  <a:pt x="175331" y="78488"/>
                  <a:pt x="206178" y="57923"/>
                </a:cubicBezTo>
                <a:cubicBezTo>
                  <a:pt x="219942" y="48747"/>
                  <a:pt x="239924" y="43491"/>
                  <a:pt x="255159" y="49937"/>
                </a:cubicBezTo>
                <a:cubicBezTo>
                  <a:pt x="264999" y="54101"/>
                  <a:pt x="271019" y="64696"/>
                  <a:pt x="276455" y="73895"/>
                </a:cubicBezTo>
                <a:cubicBezTo>
                  <a:pt x="284097" y="86828"/>
                  <a:pt x="291279" y="102979"/>
                  <a:pt x="287636" y="117552"/>
                </a:cubicBezTo>
                <a:cubicBezTo>
                  <a:pt x="283496" y="134111"/>
                  <a:pt x="258069" y="142654"/>
                  <a:pt x="241317" y="139381"/>
                </a:cubicBezTo>
                <a:cubicBezTo>
                  <a:pt x="222906" y="135783"/>
                  <a:pt x="204963" y="127889"/>
                  <a:pt x="189674" y="117020"/>
                </a:cubicBezTo>
                <a:cubicBezTo>
                  <a:pt x="160932" y="96588"/>
                  <a:pt x="137333" y="69521"/>
                  <a:pt x="114073" y="43016"/>
                </a:cubicBezTo>
                <a:cubicBezTo>
                  <a:pt x="102262" y="29558"/>
                  <a:pt x="90179" y="12053"/>
                  <a:pt x="72545" y="8942"/>
                </a:cubicBezTo>
                <a:cubicBezTo>
                  <a:pt x="60634" y="6840"/>
                  <a:pt x="45311" y="12464"/>
                  <a:pt x="39004" y="22785"/>
                </a:cubicBezTo>
                <a:cubicBezTo>
                  <a:pt x="27292" y="41952"/>
                  <a:pt x="24729" y="68835"/>
                  <a:pt x="32615" y="89867"/>
                </a:cubicBezTo>
                <a:cubicBezTo>
                  <a:pt x="43482" y="118849"/>
                  <a:pt x="98625" y="112036"/>
                  <a:pt x="125253" y="96256"/>
                </a:cubicBezTo>
                <a:cubicBezTo>
                  <a:pt x="152513" y="80102"/>
                  <a:pt x="170891" y="51963"/>
                  <a:pt x="196595" y="33433"/>
                </a:cubicBezTo>
                <a:cubicBezTo>
                  <a:pt x="207237" y="25761"/>
                  <a:pt x="220022" y="20974"/>
                  <a:pt x="232798" y="17993"/>
                </a:cubicBezTo>
                <a:cubicBezTo>
                  <a:pt x="250948" y="13758"/>
                  <a:pt x="270821" y="11669"/>
                  <a:pt x="288701" y="16928"/>
                </a:cubicBezTo>
                <a:cubicBezTo>
                  <a:pt x="294564" y="18653"/>
                  <a:pt x="302798" y="19296"/>
                  <a:pt x="305205" y="24914"/>
                </a:cubicBezTo>
                <a:cubicBezTo>
                  <a:pt x="310257" y="36704"/>
                  <a:pt x="311196" y="49869"/>
                  <a:pt x="314788" y="62183"/>
                </a:cubicBezTo>
                <a:cubicBezTo>
                  <a:pt x="318464" y="74787"/>
                  <a:pt x="323526" y="88131"/>
                  <a:pt x="321177" y="101048"/>
                </a:cubicBezTo>
                <a:cubicBezTo>
                  <a:pt x="319107" y="112431"/>
                  <a:pt x="305513" y="118922"/>
                  <a:pt x="295089" y="123941"/>
                </a:cubicBezTo>
                <a:cubicBezTo>
                  <a:pt x="264688" y="138580"/>
                  <a:pt x="226820" y="127761"/>
                  <a:pt x="193933" y="120214"/>
                </a:cubicBezTo>
                <a:cubicBezTo>
                  <a:pt x="176785" y="116279"/>
                  <a:pt x="158827" y="107960"/>
                  <a:pt x="141758" y="112228"/>
                </a:cubicBezTo>
                <a:cubicBezTo>
                  <a:pt x="126189" y="116121"/>
                  <a:pt x="115952" y="131382"/>
                  <a:pt x="103957" y="142043"/>
                </a:cubicBezTo>
                <a:cubicBezTo>
                  <a:pt x="92193" y="152498"/>
                  <a:pt x="77467" y="159362"/>
                  <a:pt x="62962" y="165469"/>
                </a:cubicBezTo>
                <a:cubicBezTo>
                  <a:pt x="45150" y="172969"/>
                  <a:pt x="22156" y="182661"/>
                  <a:pt x="5463" y="172922"/>
                </a:cubicBezTo>
                <a:cubicBezTo>
                  <a:pt x="-1543" y="168834"/>
                  <a:pt x="-194" y="156954"/>
                  <a:pt x="1204" y="148964"/>
                </a:cubicBezTo>
                <a:cubicBezTo>
                  <a:pt x="2206" y="143238"/>
                  <a:pt x="4811" y="136099"/>
                  <a:pt x="10254" y="134057"/>
                </a:cubicBezTo>
                <a:cubicBezTo>
                  <a:pt x="19502" y="130587"/>
                  <a:pt x="31351" y="136262"/>
                  <a:pt x="38472" y="143108"/>
                </a:cubicBezTo>
                <a:cubicBezTo>
                  <a:pt x="50372" y="154550"/>
                  <a:pt x="51482" y="173693"/>
                  <a:pt x="60833" y="187297"/>
                </a:cubicBezTo>
                <a:cubicBezTo>
                  <a:pt x="65571" y="194189"/>
                  <a:pt x="76562" y="196247"/>
                  <a:pt x="84791" y="194751"/>
                </a:cubicBezTo>
                <a:cubicBezTo>
                  <a:pt x="104410" y="191183"/>
                  <a:pt x="125760" y="180279"/>
                  <a:pt x="135369" y="162807"/>
                </a:cubicBezTo>
                <a:cubicBezTo>
                  <a:pt x="142652" y="149564"/>
                  <a:pt x="145433" y="134106"/>
                  <a:pt x="147614" y="119150"/>
                </a:cubicBezTo>
                <a:cubicBezTo>
                  <a:pt x="148720" y="111566"/>
                  <a:pt x="146842" y="103350"/>
                  <a:pt x="149744" y="96256"/>
                </a:cubicBezTo>
                <a:cubicBezTo>
                  <a:pt x="151020" y="93135"/>
                  <a:pt x="156495" y="96032"/>
                  <a:pt x="159859" y="96256"/>
                </a:cubicBezTo>
                <a:cubicBezTo>
                  <a:pt x="166322" y="96687"/>
                  <a:pt x="172707" y="98029"/>
                  <a:pt x="179026" y="99451"/>
                </a:cubicBezTo>
                <a:cubicBezTo>
                  <a:pt x="199012" y="103948"/>
                  <a:pt x="221321" y="106567"/>
                  <a:pt x="237058" y="119682"/>
                </a:cubicBezTo>
                <a:cubicBezTo>
                  <a:pt x="244577" y="125948"/>
                  <a:pt x="246901" y="137138"/>
                  <a:pt x="248238" y="146834"/>
                </a:cubicBezTo>
                <a:cubicBezTo>
                  <a:pt x="249413" y="155355"/>
                  <a:pt x="249220" y="170793"/>
                  <a:pt x="257821" y="170793"/>
                </a:cubicBezTo>
                <a:cubicBezTo>
                  <a:pt x="269508" y="170793"/>
                  <a:pt x="277491" y="157134"/>
                  <a:pt x="283909" y="147367"/>
                </a:cubicBezTo>
                <a:cubicBezTo>
                  <a:pt x="303269" y="117906"/>
                  <a:pt x="310809" y="72032"/>
                  <a:pt x="292427" y="41951"/>
                </a:cubicBezTo>
                <a:cubicBezTo>
                  <a:pt x="283807" y="27845"/>
                  <a:pt x="256526" y="51572"/>
                  <a:pt x="249303" y="66442"/>
                </a:cubicBezTo>
                <a:cubicBezTo>
                  <a:pt x="243600" y="78183"/>
                  <a:pt x="242365" y="92432"/>
                  <a:pt x="244511" y="105307"/>
                </a:cubicBezTo>
                <a:cubicBezTo>
                  <a:pt x="247538" y="123469"/>
                  <a:pt x="254272" y="143772"/>
                  <a:pt x="269002" y="154820"/>
                </a:cubicBezTo>
                <a:cubicBezTo>
                  <a:pt x="277764" y="161392"/>
                  <a:pt x="304489" y="160702"/>
                  <a:pt x="298284" y="169728"/>
                </a:cubicBezTo>
                <a:cubicBezTo>
                  <a:pt x="288741" y="183609"/>
                  <a:pt x="267676" y="185772"/>
                  <a:pt x="250900" y="187297"/>
                </a:cubicBezTo>
                <a:cubicBezTo>
                  <a:pt x="241880" y="188117"/>
                  <a:pt x="232703" y="189719"/>
                  <a:pt x="223748" y="188362"/>
                </a:cubicBezTo>
                <a:cubicBezTo>
                  <a:pt x="214407" y="186947"/>
                  <a:pt x="206182" y="180853"/>
                  <a:pt x="198725" y="175052"/>
                </a:cubicBezTo>
                <a:cubicBezTo>
                  <a:pt x="194560" y="171812"/>
                  <a:pt x="189221" y="168490"/>
                  <a:pt x="188077" y="163339"/>
                </a:cubicBezTo>
                <a:cubicBezTo>
                  <a:pt x="185649" y="152402"/>
                  <a:pt x="202688" y="143904"/>
                  <a:pt x="213632" y="141510"/>
                </a:cubicBezTo>
                <a:cubicBezTo>
                  <a:pt x="236519" y="136504"/>
                  <a:pt x="261264" y="134438"/>
                  <a:pt x="283909" y="140446"/>
                </a:cubicBezTo>
                <a:cubicBezTo>
                  <a:pt x="295039" y="143399"/>
                  <a:pt x="305557" y="148717"/>
                  <a:pt x="315321" y="154820"/>
                </a:cubicBezTo>
                <a:cubicBezTo>
                  <a:pt x="318939" y="157081"/>
                  <a:pt x="326729" y="162731"/>
                  <a:pt x="327566" y="158547"/>
                </a:cubicBezTo>
                <a:cubicBezTo>
                  <a:pt x="332754" y="132618"/>
                  <a:pt x="326776" y="105629"/>
                  <a:pt x="328098" y="79219"/>
                </a:cubicBezTo>
                <a:cubicBezTo>
                  <a:pt x="328778" y="65626"/>
                  <a:pt x="335901" y="52880"/>
                  <a:pt x="336617" y="39289"/>
                </a:cubicBezTo>
                <a:cubicBezTo>
                  <a:pt x="336785" y="36094"/>
                  <a:pt x="338132" y="32164"/>
                  <a:pt x="336084" y="29706"/>
                </a:cubicBezTo>
                <a:cubicBezTo>
                  <a:pt x="330588" y="23111"/>
                  <a:pt x="319047" y="25447"/>
                  <a:pt x="310529" y="26512"/>
                </a:cubicBezTo>
                <a:cubicBezTo>
                  <a:pt x="288275" y="29294"/>
                  <a:pt x="263716" y="56033"/>
                  <a:pt x="267404" y="78155"/>
                </a:cubicBezTo>
                <a:cubicBezTo>
                  <a:pt x="269246" y="89206"/>
                  <a:pt x="282166" y="96985"/>
                  <a:pt x="292960" y="99983"/>
                </a:cubicBezTo>
                <a:cubicBezTo>
                  <a:pt x="299567" y="101818"/>
                  <a:pt x="307197" y="100380"/>
                  <a:pt x="313191" y="103710"/>
                </a:cubicBezTo>
                <a:cubicBezTo>
                  <a:pt x="320550" y="107798"/>
                  <a:pt x="323218" y="119501"/>
                  <a:pt x="321177" y="127668"/>
                </a:cubicBezTo>
                <a:cubicBezTo>
                  <a:pt x="319077" y="136069"/>
                  <a:pt x="309605" y="140759"/>
                  <a:pt x="302543" y="145770"/>
                </a:cubicBezTo>
                <a:cubicBezTo>
                  <a:pt x="290331" y="154436"/>
                  <a:pt x="278679" y="165336"/>
                  <a:pt x="264210" y="169195"/>
                </a:cubicBezTo>
                <a:cubicBezTo>
                  <a:pt x="245336" y="174229"/>
                  <a:pt x="225174" y="170825"/>
                  <a:pt x="205646" y="171325"/>
                </a:cubicBezTo>
                <a:cubicBezTo>
                  <a:pt x="187307" y="171795"/>
                  <a:pt x="163090" y="174128"/>
                  <a:pt x="151873" y="159612"/>
                </a:cubicBezTo>
                <a:cubicBezTo>
                  <a:pt x="145076" y="150815"/>
                  <a:pt x="140911" y="138699"/>
                  <a:pt x="142290" y="127668"/>
                </a:cubicBezTo>
                <a:cubicBezTo>
                  <a:pt x="144029" y="113755"/>
                  <a:pt x="155586" y="91410"/>
                  <a:pt x="142822" y="85608"/>
                </a:cubicBezTo>
                <a:cubicBezTo>
                  <a:pt x="128152" y="78940"/>
                  <a:pt x="109597" y="87497"/>
                  <a:pt x="95439" y="95192"/>
                </a:cubicBezTo>
                <a:cubicBezTo>
                  <a:pt x="84456" y="101161"/>
                  <a:pt x="72195" y="107673"/>
                  <a:pt x="66157" y="118617"/>
                </a:cubicBezTo>
                <a:cubicBezTo>
                  <a:pt x="63472" y="123484"/>
                  <a:pt x="59465" y="129365"/>
                  <a:pt x="61365" y="134589"/>
                </a:cubicBezTo>
                <a:cubicBezTo>
                  <a:pt x="64858" y="144193"/>
                  <a:pt x="80223" y="142672"/>
                  <a:pt x="90115" y="145237"/>
                </a:cubicBezTo>
                <a:cubicBezTo>
                  <a:pt x="109542" y="150274"/>
                  <a:pt x="127333" y="160271"/>
                  <a:pt x="146017" y="167598"/>
                </a:cubicBezTo>
                <a:cubicBezTo>
                  <a:pt x="154546" y="170943"/>
                  <a:pt x="165707" y="170676"/>
                  <a:pt x="171572" y="177714"/>
                </a:cubicBezTo>
                <a:cubicBezTo>
                  <a:pt x="174944" y="181760"/>
                  <a:pt x="168119" y="189577"/>
                  <a:pt x="163054" y="191024"/>
                </a:cubicBezTo>
                <a:cubicBezTo>
                  <a:pt x="146835" y="195657"/>
                  <a:pt x="129202" y="194802"/>
                  <a:pt x="112476" y="192621"/>
                </a:cubicBezTo>
                <a:cubicBezTo>
                  <a:pt x="93804" y="190186"/>
                  <a:pt x="75876" y="170319"/>
                  <a:pt x="73610" y="151626"/>
                </a:cubicBezTo>
                <a:cubicBezTo>
                  <a:pt x="71151" y="131344"/>
                  <a:pt x="76411" y="109849"/>
                  <a:pt x="85323" y="91465"/>
                </a:cubicBezTo>
                <a:cubicBezTo>
                  <a:pt x="89254" y="83357"/>
                  <a:pt x="95356" y="76467"/>
                  <a:pt x="99698" y="68571"/>
                </a:cubicBezTo>
                <a:cubicBezTo>
                  <a:pt x="101080" y="66059"/>
                  <a:pt x="104919" y="62613"/>
                  <a:pt x="102892" y="60585"/>
                </a:cubicBezTo>
                <a:cubicBezTo>
                  <a:pt x="99756" y="57447"/>
                  <a:pt x="94019" y="60585"/>
                  <a:pt x="89582" y="60585"/>
                </a:cubicBezTo>
                <a:cubicBezTo>
                  <a:pt x="79821" y="60585"/>
                  <a:pt x="70021" y="61468"/>
                  <a:pt x="60300" y="60585"/>
                </a:cubicBezTo>
                <a:cubicBezTo>
                  <a:pt x="51288" y="59766"/>
                  <a:pt x="42459" y="57455"/>
                  <a:pt x="33680" y="55261"/>
                </a:cubicBezTo>
                <a:cubicBezTo>
                  <a:pt x="28660" y="54006"/>
                  <a:pt x="21899" y="50005"/>
                  <a:pt x="18240" y="53664"/>
                </a:cubicBezTo>
                <a:cubicBezTo>
                  <a:pt x="15014" y="56890"/>
                  <a:pt x="15941" y="62500"/>
                  <a:pt x="15046" y="66974"/>
                </a:cubicBezTo>
                <a:cubicBezTo>
                  <a:pt x="13643" y="73989"/>
                  <a:pt x="11208" y="81213"/>
                  <a:pt x="12384" y="88270"/>
                </a:cubicBezTo>
                <a:cubicBezTo>
                  <a:pt x="13615" y="95655"/>
                  <a:pt x="24208" y="98515"/>
                  <a:pt x="31550" y="99983"/>
                </a:cubicBezTo>
                <a:cubicBezTo>
                  <a:pt x="38373" y="101348"/>
                  <a:pt x="45529" y="103655"/>
                  <a:pt x="52314" y="102113"/>
                </a:cubicBezTo>
                <a:cubicBezTo>
                  <a:pt x="57477" y="100940"/>
                  <a:pt x="61220" y="96106"/>
                  <a:pt x="64559" y="91997"/>
                </a:cubicBezTo>
                <a:cubicBezTo>
                  <a:pt x="74168" y="80170"/>
                  <a:pt x="79972" y="65459"/>
                  <a:pt x="84791" y="51002"/>
                </a:cubicBezTo>
                <a:cubicBezTo>
                  <a:pt x="87952" y="41520"/>
                  <a:pt x="85418" y="28387"/>
                  <a:pt x="93309" y="22252"/>
                </a:cubicBezTo>
                <a:cubicBezTo>
                  <a:pt x="99947" y="17091"/>
                  <a:pt x="109952" y="18360"/>
                  <a:pt x="118332" y="19058"/>
                </a:cubicBezTo>
                <a:cubicBezTo>
                  <a:pt x="132500" y="20239"/>
                  <a:pt x="149310" y="24798"/>
                  <a:pt x="157197" y="36627"/>
                </a:cubicBezTo>
                <a:cubicBezTo>
                  <a:pt x="164025" y="46868"/>
                  <a:pt x="167186" y="62767"/>
                  <a:pt x="160924" y="73363"/>
                </a:cubicBezTo>
                <a:cubicBezTo>
                  <a:pt x="154730" y="83844"/>
                  <a:pt x="141686" y="91997"/>
                  <a:pt x="129512" y="91997"/>
                </a:cubicBezTo>
                <a:cubicBezTo>
                  <a:pt x="127601" y="91997"/>
                  <a:pt x="127611" y="88571"/>
                  <a:pt x="127383" y="86673"/>
                </a:cubicBezTo>
                <a:cubicBezTo>
                  <a:pt x="126339" y="77975"/>
                  <a:pt x="124290" y="66687"/>
                  <a:pt x="130577" y="60585"/>
                </a:cubicBezTo>
                <a:cubicBezTo>
                  <a:pt x="148461" y="43228"/>
                  <a:pt x="180355" y="51873"/>
                  <a:pt x="205113" y="54729"/>
                </a:cubicBezTo>
                <a:cubicBezTo>
                  <a:pt x="221885" y="56664"/>
                  <a:pt x="238912" y="53932"/>
                  <a:pt x="255692" y="52067"/>
                </a:cubicBezTo>
                <a:cubicBezTo>
                  <a:pt x="271610" y="50298"/>
                  <a:pt x="287290" y="45599"/>
                  <a:pt x="302011" y="39289"/>
                </a:cubicBezTo>
                <a:cubicBezTo>
                  <a:pt x="308151" y="36657"/>
                  <a:pt x="318849" y="33044"/>
                  <a:pt x="317450" y="26512"/>
                </a:cubicBezTo>
                <a:cubicBezTo>
                  <a:pt x="315716" y="18417"/>
                  <a:pt x="304349" y="12564"/>
                  <a:pt x="296154" y="13734"/>
                </a:cubicBezTo>
                <a:cubicBezTo>
                  <a:pt x="291847" y="14349"/>
                  <a:pt x="291988" y="22429"/>
                  <a:pt x="293492" y="26512"/>
                </a:cubicBezTo>
                <a:cubicBezTo>
                  <a:pt x="299469" y="42734"/>
                  <a:pt x="318145" y="52248"/>
                  <a:pt x="323839" y="68571"/>
                </a:cubicBezTo>
                <a:cubicBezTo>
                  <a:pt x="328545" y="82061"/>
                  <a:pt x="330404" y="96987"/>
                  <a:pt x="328631" y="111164"/>
                </a:cubicBezTo>
                <a:cubicBezTo>
                  <a:pt x="327771" y="118041"/>
                  <a:pt x="324414" y="124489"/>
                  <a:pt x="323839" y="131395"/>
                </a:cubicBezTo>
                <a:cubicBezTo>
                  <a:pt x="322969" y="141843"/>
                  <a:pt x="326918" y="152428"/>
                  <a:pt x="325436" y="162807"/>
                </a:cubicBezTo>
                <a:cubicBezTo>
                  <a:pt x="323921" y="173421"/>
                  <a:pt x="319474" y="184282"/>
                  <a:pt x="312126" y="192089"/>
                </a:cubicBezTo>
                <a:cubicBezTo>
                  <a:pt x="298494" y="206572"/>
                  <a:pt x="271450" y="200249"/>
                  <a:pt x="252497" y="194218"/>
                </a:cubicBezTo>
                <a:cubicBezTo>
                  <a:pt x="231415" y="187510"/>
                  <a:pt x="209633" y="183223"/>
                  <a:pt x="188077" y="178246"/>
                </a:cubicBezTo>
                <a:cubicBezTo>
                  <a:pt x="185215" y="177585"/>
                  <a:pt x="183029" y="174519"/>
                  <a:pt x="180091" y="174519"/>
                </a:cubicBezTo>
                <a:cubicBezTo>
                  <a:pt x="176162" y="174519"/>
                  <a:pt x="172738" y="177363"/>
                  <a:pt x="168910" y="178246"/>
                </a:cubicBezTo>
                <a:cubicBezTo>
                  <a:pt x="160351" y="180221"/>
                  <a:pt x="151574" y="181226"/>
                  <a:pt x="142822" y="181973"/>
                </a:cubicBezTo>
                <a:cubicBezTo>
                  <a:pt x="117712" y="184117"/>
                  <a:pt x="92129" y="185274"/>
                  <a:pt x="67221" y="181441"/>
                </a:cubicBezTo>
                <a:cubicBezTo>
                  <a:pt x="60203" y="180361"/>
                  <a:pt x="52276" y="184085"/>
                  <a:pt x="45925" y="180908"/>
                </a:cubicBezTo>
                <a:cubicBezTo>
                  <a:pt x="38439" y="177163"/>
                  <a:pt x="47745" y="161701"/>
                  <a:pt x="54976" y="157483"/>
                </a:cubicBezTo>
                <a:cubicBezTo>
                  <a:pt x="71713" y="147721"/>
                  <a:pt x="93350" y="145862"/>
                  <a:pt x="112476" y="148964"/>
                </a:cubicBezTo>
                <a:cubicBezTo>
                  <a:pt x="133126" y="152313"/>
                  <a:pt x="153442" y="157974"/>
                  <a:pt x="173169" y="164936"/>
                </a:cubicBezTo>
                <a:cubicBezTo>
                  <a:pt x="180578" y="167551"/>
                  <a:pt x="187705" y="171678"/>
                  <a:pt x="195530" y="172390"/>
                </a:cubicBezTo>
                <a:cubicBezTo>
                  <a:pt x="207478" y="173477"/>
                  <a:pt x="219220" y="166967"/>
                  <a:pt x="231201" y="167598"/>
                </a:cubicBezTo>
                <a:cubicBezTo>
                  <a:pt x="240113" y="168068"/>
                  <a:pt x="247953" y="177051"/>
                  <a:pt x="256756" y="175584"/>
                </a:cubicBezTo>
                <a:cubicBezTo>
                  <a:pt x="263974" y="174381"/>
                  <a:pt x="268839" y="167127"/>
                  <a:pt x="273793" y="161742"/>
                </a:cubicBezTo>
                <a:cubicBezTo>
                  <a:pt x="280625" y="154316"/>
                  <a:pt x="289755" y="146752"/>
                  <a:pt x="290830" y="136719"/>
                </a:cubicBezTo>
                <a:cubicBezTo>
                  <a:pt x="291474" y="130709"/>
                  <a:pt x="291092" y="124514"/>
                  <a:pt x="289765" y="118617"/>
                </a:cubicBezTo>
                <a:cubicBezTo>
                  <a:pt x="286035" y="102038"/>
                  <a:pt x="283668" y="79897"/>
                  <a:pt x="268469" y="72298"/>
                </a:cubicBezTo>
                <a:cubicBezTo>
                  <a:pt x="225066" y="50597"/>
                  <a:pt x="168494" y="68650"/>
                  <a:pt x="123656" y="87205"/>
                </a:cubicBezTo>
                <a:cubicBezTo>
                  <a:pt x="100628" y="96734"/>
                  <a:pt x="79711" y="110957"/>
                  <a:pt x="56573" y="120214"/>
                </a:cubicBezTo>
                <a:cubicBezTo>
                  <a:pt x="50232" y="122751"/>
                  <a:pt x="43795" y="125219"/>
                  <a:pt x="37939" y="128733"/>
                </a:cubicBezTo>
                <a:cubicBezTo>
                  <a:pt x="33635" y="131315"/>
                  <a:pt x="25277" y="135352"/>
                  <a:pt x="23032" y="130862"/>
                </a:cubicBezTo>
                <a:cubicBezTo>
                  <a:pt x="19439" y="123675"/>
                  <a:pt x="18589" y="114739"/>
                  <a:pt x="20370" y="106904"/>
                </a:cubicBezTo>
                <a:cubicBezTo>
                  <a:pt x="22481" y="97617"/>
                  <a:pt x="34011" y="90834"/>
                  <a:pt x="33148" y="81349"/>
                </a:cubicBezTo>
                <a:cubicBezTo>
                  <a:pt x="31810" y="66647"/>
                  <a:pt x="28587" y="52169"/>
                  <a:pt x="25694" y="37692"/>
                </a:cubicBezTo>
                <a:cubicBezTo>
                  <a:pt x="24784" y="33137"/>
                  <a:pt x="22810" y="25072"/>
                  <a:pt x="27291" y="23850"/>
                </a:cubicBezTo>
                <a:cubicBezTo>
                  <a:pt x="49935" y="17675"/>
                  <a:pt x="78360" y="30245"/>
                  <a:pt x="93309" y="48340"/>
                </a:cubicBezTo>
                <a:cubicBezTo>
                  <a:pt x="105701" y="63340"/>
                  <a:pt x="116699" y="79485"/>
                  <a:pt x="129512" y="94127"/>
                </a:cubicBezTo>
                <a:cubicBezTo>
                  <a:pt x="138072" y="103908"/>
                  <a:pt x="148636" y="114349"/>
                  <a:pt x="161457" y="116488"/>
                </a:cubicBezTo>
                <a:cubicBezTo>
                  <a:pt x="164059" y="116922"/>
                  <a:pt x="163972" y="111668"/>
                  <a:pt x="164119" y="109034"/>
                </a:cubicBezTo>
                <a:cubicBezTo>
                  <a:pt x="164582" y="100706"/>
                  <a:pt x="164119" y="92352"/>
                  <a:pt x="164119" y="84011"/>
                </a:cubicBezTo>
                <a:cubicBezTo>
                  <a:pt x="164119" y="70782"/>
                  <a:pt x="166846" y="57680"/>
                  <a:pt x="168910" y="44613"/>
                </a:cubicBezTo>
                <a:cubicBezTo>
                  <a:pt x="169852" y="38651"/>
                  <a:pt x="172791" y="31535"/>
                  <a:pt x="169443" y="26512"/>
                </a:cubicBezTo>
                <a:cubicBezTo>
                  <a:pt x="167724" y="23933"/>
                  <a:pt x="164012" y="23057"/>
                  <a:pt x="160924" y="22785"/>
                </a:cubicBezTo>
                <a:cubicBezTo>
                  <a:pt x="134249" y="20432"/>
                  <a:pt x="113965" y="52727"/>
                  <a:pt x="100763" y="76025"/>
                </a:cubicBezTo>
                <a:cubicBezTo>
                  <a:pt x="85418" y="103103"/>
                  <a:pt x="68263" y="130327"/>
                  <a:pt x="61365" y="160677"/>
                </a:cubicBezTo>
                <a:cubicBezTo>
                  <a:pt x="59389" y="169373"/>
                  <a:pt x="58703" y="178379"/>
                  <a:pt x="58703" y="187297"/>
                </a:cubicBezTo>
                <a:cubicBezTo>
                  <a:pt x="58703" y="194761"/>
                  <a:pt x="58863" y="206232"/>
                  <a:pt x="51782" y="208593"/>
                </a:cubicBezTo>
                <a:cubicBezTo>
                  <a:pt x="48411" y="209717"/>
                  <a:pt x="43909" y="210281"/>
                  <a:pt x="41134" y="208061"/>
                </a:cubicBezTo>
                <a:cubicBezTo>
                  <a:pt x="37021" y="204770"/>
                  <a:pt x="35538" y="199133"/>
                  <a:pt x="32615" y="194751"/>
                </a:cubicBezTo>
                <a:cubicBezTo>
                  <a:pt x="25319" y="183811"/>
                  <a:pt x="16010" y="173684"/>
                  <a:pt x="11852" y="161209"/>
                </a:cubicBezTo>
                <a:cubicBezTo>
                  <a:pt x="8933" y="152453"/>
                  <a:pt x="8749" y="142008"/>
                  <a:pt x="12384" y="133524"/>
                </a:cubicBezTo>
                <a:cubicBezTo>
                  <a:pt x="14422" y="128768"/>
                  <a:pt x="21471" y="123190"/>
                  <a:pt x="18240" y="119150"/>
                </a:cubicBezTo>
                <a:cubicBezTo>
                  <a:pt x="15799" y="116098"/>
                  <a:pt x="12022" y="113807"/>
                  <a:pt x="10787" y="110099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sp>
      <p:sp>
        <p:nvSpPr>
          <p:cNvPr id="203" name="Google Shape;203;p31"/>
          <p:cNvSpPr txBox="1"/>
          <p:nvPr/>
        </p:nvSpPr>
        <p:spPr>
          <a:xfrm>
            <a:off x="1469667" y="1247067"/>
            <a:ext cx="9465600" cy="40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9600">
                <a:latin typeface="Trebuchet MS"/>
                <a:ea typeface="Trebuchet MS"/>
                <a:cs typeface="Trebuchet MS"/>
                <a:sym typeface="Trebuchet MS"/>
              </a:rPr>
              <a:t>ANYWHERE!</a:t>
            </a:r>
            <a:endParaRPr sz="96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1133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My trajectory</a:t>
            </a:r>
            <a:endParaRPr/>
          </a:p>
        </p:txBody>
      </p:sp>
      <p:sp>
        <p:nvSpPr>
          <p:cNvPr id="209" name="Google Shape;209;p32"/>
          <p:cNvSpPr txBox="1">
            <a:spLocks noGrp="1"/>
          </p:cNvSpPr>
          <p:nvPr>
            <p:ph type="body" idx="1"/>
          </p:nvPr>
        </p:nvSpPr>
        <p:spPr>
          <a:xfrm>
            <a:off x="677333" y="1639527"/>
            <a:ext cx="8596800" cy="1496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BSc. Mathematics and Philosophy with specialism in Logic and Foundations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MSc. Logic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PhD. Philosophy (LPS track)</a:t>
            </a:r>
            <a:endParaRPr/>
          </a:p>
        </p:txBody>
      </p:sp>
      <p:sp>
        <p:nvSpPr>
          <p:cNvPr id="210" name="Google Shape;210;p32"/>
          <p:cNvSpPr txBox="1">
            <a:spLocks noGrp="1"/>
          </p:cNvSpPr>
          <p:nvPr>
            <p:ph type="body" idx="1"/>
          </p:nvPr>
        </p:nvSpPr>
        <p:spPr>
          <a:xfrm>
            <a:off x="677333" y="3657003"/>
            <a:ext cx="8596800" cy="2048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Four year undergraduate degree from England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Applied to three master’s programs (one 1 year and two 2 year programs)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Applied to one PhD position in Sweden (rejected)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Two year master’s degree in the Netherlands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Applied to ten PhD programs in the US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Six year PhD in the US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377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UG, straight to PhD!</a:t>
            </a:r>
            <a:endParaRPr/>
          </a:p>
        </p:txBody>
      </p:sp>
      <p:sp>
        <p:nvSpPr>
          <p:cNvPr id="216" name="Google Shape;216;p33"/>
          <p:cNvSpPr txBox="1">
            <a:spLocks noGrp="1"/>
          </p:cNvSpPr>
          <p:nvPr>
            <p:ph type="body" idx="1"/>
          </p:nvPr>
        </p:nvSpPr>
        <p:spPr>
          <a:xfrm>
            <a:off x="778933" y="2160589"/>
            <a:ext cx="8596800" cy="388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 b="1"/>
              <a:t>Common</a:t>
            </a:r>
            <a:r>
              <a:rPr lang="en"/>
              <a:t> in the US! But rare elsewhere…</a:t>
            </a: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Apply in final year of UG, or after graduating (while working)</a:t>
            </a: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Deadlines: December/January for Fall start.</a:t>
            </a: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Often funding comes with being a Teaching Assistant position</a:t>
            </a: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Examples: PhD Philosophy at various UCs, USC</a:t>
            </a: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 u="sng">
                <a:solidFill>
                  <a:schemeClr val="hlink"/>
                </a:solidFill>
                <a:hlinkClick r:id="rId3"/>
              </a:rPr>
              <a:t>Let me show you...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829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The Americas</a:t>
            </a:r>
            <a:endParaRPr/>
          </a:p>
        </p:txBody>
      </p:sp>
      <p:sp>
        <p:nvSpPr>
          <p:cNvPr id="222" name="Google Shape;222;p34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800" cy="388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Canada, US, Mexico, Brazil, …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Canadian programs are more similar to Europe than US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Master’s are necessary before doing a PhD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Lots of terminal master’s programs offered without a PhD program.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Others are often a mix of different systems… 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Look up the entry requirement for a PhD program/position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7925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Asia and Australasia</a:t>
            </a:r>
            <a:endParaRPr/>
          </a:p>
        </p:txBody>
      </p:sp>
      <p:sp>
        <p:nvSpPr>
          <p:cNvPr id="228" name="Google Shape;228;p35"/>
          <p:cNvSpPr txBox="1">
            <a:spLocks noGrp="1"/>
          </p:cNvSpPr>
          <p:nvPr>
            <p:ph type="body" idx="1"/>
          </p:nvPr>
        </p:nvSpPr>
        <p:spPr>
          <a:xfrm>
            <a:off x="677333" y="1366800"/>
            <a:ext cx="8596800" cy="4437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Similar structure to European academic structure (i.e. different from the US)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3 to 4 year undergraduate degree + master’s, then PhD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Master’s are required before PhD (more on this later!)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Funding? Depends…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Citizenship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Cultural background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Grades/GPA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Reference letters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 b="1"/>
              <a:t>Academic advisor might have some funding. CONTACT THEM about your interest!</a:t>
            </a:r>
            <a:endParaRPr b="1"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Japan: MEXT, Korea: KGSP, Australia Awards, … </a:t>
            </a:r>
            <a:endParaRPr/>
          </a:p>
          <a:p>
            <a:pPr marL="1828754" lvl="2" indent="-397923">
              <a:spcBef>
                <a:spcPts val="0"/>
              </a:spcBef>
              <a:buSzPts val="1100"/>
              <a:buChar char="►"/>
            </a:pPr>
            <a:r>
              <a:rPr lang="en"/>
              <a:t>Search: *country* scholarship program!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Examples: Australia National University, Queensland University, Monash University, Seoul National University, Korea University, Tokyo University, Tingshua University etc.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43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Asia and Australasia</a:t>
            </a:r>
            <a:endParaRPr/>
          </a:p>
        </p:txBody>
      </p:sp>
      <p:sp>
        <p:nvSpPr>
          <p:cNvPr id="234" name="Google Shape;234;p36"/>
          <p:cNvSpPr txBox="1">
            <a:spLocks noGrp="1"/>
          </p:cNvSpPr>
          <p:nvPr>
            <p:ph type="body" idx="1"/>
          </p:nvPr>
        </p:nvSpPr>
        <p:spPr>
          <a:xfrm>
            <a:off x="677333" y="1261167"/>
            <a:ext cx="9261200" cy="4108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Step 1: Find programs you like (and research about funding)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Is there a philosopher that you read about in Asia or Australia? Where are they at? Search if they have a PhD or a master’s program at the institution.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Can you write your work in English for the qualification? Or are </a:t>
            </a:r>
            <a:r>
              <a:rPr lang="en" i="1"/>
              <a:t>you </a:t>
            </a:r>
            <a:r>
              <a:rPr lang="en"/>
              <a:t>capable of writing in another language?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Step 2: Apply to the programs (by email or by postal mail)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Some universities prefer the applications posted by mail…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Step 3: With or without an offer, apply for the funding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You can say that your offer is pending, or ask the program coordinator for a timeline because </a:t>
            </a:r>
            <a:r>
              <a:rPr lang="en" b="1"/>
              <a:t>you have a deadline for funding.</a:t>
            </a:r>
            <a:endParaRPr b="1"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You might have to write another statement for why you want to be considered for funding. E.g. unable to fund your studies otherwise.</a:t>
            </a:r>
            <a:endParaRPr/>
          </a:p>
          <a:p>
            <a:pPr marL="1828754" lvl="2" indent="-397923">
              <a:spcBef>
                <a:spcPts val="0"/>
              </a:spcBef>
              <a:buSzPts val="1100"/>
              <a:buChar char="►"/>
            </a:pPr>
            <a:r>
              <a:rPr lang="en"/>
              <a:t>Do some research on where the funding is coming from: </a:t>
            </a:r>
            <a:endParaRPr/>
          </a:p>
          <a:p>
            <a:pPr marL="2438339" lvl="3" indent="-397923">
              <a:spcBef>
                <a:spcPts val="0"/>
              </a:spcBef>
              <a:buSzPts val="1100"/>
              <a:buChar char="►"/>
            </a:pPr>
            <a:r>
              <a:rPr lang="en"/>
              <a:t>government funding: cultural exchange values? How does your work contribute to that?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Step 4: Apply for a visa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Costs money.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This process depends a lot on your citizenship and residency. By the time you’re at this stage, you can reach out to your university’s International Office for help.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Step 5: Buy a ticket and go!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Probably need to have some money saved to buy a ticket and moving in etc.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177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Pros and Cons</a:t>
            </a:r>
            <a:endParaRPr/>
          </a:p>
        </p:txBody>
      </p:sp>
      <p:sp>
        <p:nvSpPr>
          <p:cNvPr id="240" name="Google Shape;240;p37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800" cy="388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Pros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Growing and expanding philosophy communities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More opportunities to try things out (particularly for growing departments)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Your background can bring more for them! You are a valuable asset to them.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Cons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Far away from North America or Europe. Hard to attend conferences if they are far away.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New culture? Different academic environment? 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Student visa restrictions in terms of doing work.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Harder to move back to the NA and European academic communities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3901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2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2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8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European “post-graduate” “courses”</a:t>
            </a:r>
            <a:endParaRPr/>
          </a:p>
        </p:txBody>
      </p:sp>
      <p:sp>
        <p:nvSpPr>
          <p:cNvPr id="246" name="Google Shape;246;p38"/>
          <p:cNvSpPr txBox="1">
            <a:spLocks noGrp="1"/>
          </p:cNvSpPr>
          <p:nvPr>
            <p:ph type="body" idx="1"/>
          </p:nvPr>
        </p:nvSpPr>
        <p:spPr>
          <a:xfrm>
            <a:off x="677333" y="1663700"/>
            <a:ext cx="8746400" cy="47860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In Europe, some of the English words mean different things!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“Faculty” doesn’t mean academic researchers or professors.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“Courses” mean programs. E.g. master’s courses.</a:t>
            </a:r>
            <a:endParaRPr/>
          </a:p>
          <a:p>
            <a:pPr marL="1828754" lvl="2" indent="-397923">
              <a:spcBef>
                <a:spcPts val="0"/>
              </a:spcBef>
              <a:buSzPts val="1100"/>
              <a:buChar char="►"/>
            </a:pPr>
            <a:r>
              <a:rPr lang="en"/>
              <a:t>“Modules” mean courses.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“Professors”. ONLY a few are professors!!!!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Doing a PhD is a job! You’re not a student! (except for the UK)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Deadlines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On going - apply whenever! 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July, for starting in September.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Funding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Depends on countries… (citizenship, residency etc.)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Germany. DAAD (German scholarships) are available for lots of people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Fullbright…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Internal funding from the university (Contact your potential advisor)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UK. AHRC: “Arts and Humanities Research Council” -- if your advisor is European, they might have funding from AHRC, and they can use theirs to fund you!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2933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9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European application</a:t>
            </a:r>
            <a:endParaRPr/>
          </a:p>
        </p:txBody>
      </p:sp>
      <p:sp>
        <p:nvSpPr>
          <p:cNvPr id="252" name="Google Shape;252;p39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800" cy="388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Step 1: Find programs/positions you like.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Irregular PhD positions so be on your toes!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Contact individual academics to ask about positions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Sign up to mailing lists </a:t>
            </a:r>
            <a:r>
              <a:rPr lang="en" sz="1467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https://www.liverpool.ac.uk/philosophy/philos-l/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Step 2: Apply for the program/position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Research statement might be needed!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Step 3: Apply for funding 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GRADES MATTER! 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Harder to get funding than to get an offer for a PhD.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Step 4: Offer + Visa + START!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8618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0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Pros and Cons</a:t>
            </a:r>
            <a:endParaRPr/>
          </a:p>
        </p:txBody>
      </p:sp>
      <p:sp>
        <p:nvSpPr>
          <p:cNvPr id="258" name="Google Shape;258;p40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800" cy="388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Pros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Many researchers are from different European countries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Paid more: it’s a job (except for the UK).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It’s shorter. </a:t>
            </a:r>
            <a:endParaRPr/>
          </a:p>
          <a:p>
            <a:pPr marL="1828754" lvl="2" indent="-397923">
              <a:spcBef>
                <a:spcPts val="0"/>
              </a:spcBef>
              <a:buSzPts val="1100"/>
              <a:buChar char="►"/>
            </a:pPr>
            <a:r>
              <a:rPr lang="en"/>
              <a:t>Get your PhD quickly, and then actually do the research that you like!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Access to many countries for conferences by trains (not too expensive)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NO COURSEWORK! :)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Cons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Funding is in general for citizens of EU countries.</a:t>
            </a:r>
            <a:endParaRPr/>
          </a:p>
          <a:p>
            <a:pPr marL="1828754" lvl="2" indent="-397923">
              <a:spcBef>
                <a:spcPts val="0"/>
              </a:spcBef>
              <a:buSzPts val="1100"/>
              <a:buChar char="►"/>
            </a:pPr>
            <a:r>
              <a:rPr lang="en"/>
              <a:t>Brexit :(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If you cannot finish on time, you cannot finish (unless you have money)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My experience: more rare to find first gen students in graduate programs.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NO COURSEWORK! :(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41119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Common in all PhD applications</a:t>
            </a:r>
            <a:endParaRPr/>
          </a:p>
        </p:txBody>
      </p:sp>
      <p:sp>
        <p:nvSpPr>
          <p:cNvPr id="264" name="Google Shape;264;p41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800" cy="388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Academic transcript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E: important for funding, not for acceptance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Reference letters (2 or 3 or more)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Make sure you have a few in mind, in case someone refuses to.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American reference letters and Europeans ones are very different. Americans expect the letter writers to exaggerate. Europeans don’t.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Personal/research statement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If you have an advisor already, write your research statement to be close to their interest.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Have a rough plan for European PhDs, which is not necessary for US ones.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67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2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Common in all PhDs</a:t>
            </a:r>
            <a:endParaRPr/>
          </a:p>
        </p:txBody>
      </p:sp>
      <p:sp>
        <p:nvSpPr>
          <p:cNvPr id="270" name="Google Shape;270;p42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800" cy="388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Write your dissertation under an advisor.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The end goal is to get a PhD! And become a doctor!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Lots of people do not finish. It is </a:t>
            </a:r>
            <a:r>
              <a:rPr lang="en" b="1"/>
              <a:t>very common </a:t>
            </a:r>
            <a:r>
              <a:rPr lang="en"/>
              <a:t>to not finish a PhD.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After that, you could get a job in academia or you could find a job in other areas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984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3"/>
          <p:cNvSpPr txBox="1">
            <a:spLocks noGrp="1"/>
          </p:cNvSpPr>
          <p:nvPr>
            <p:ph type="ctrTitle"/>
          </p:nvPr>
        </p:nvSpPr>
        <p:spPr>
          <a:xfrm>
            <a:off x="1507067" y="2404533"/>
            <a:ext cx="7766800" cy="1646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Master’s degrees</a:t>
            </a:r>
            <a:endParaRPr/>
          </a:p>
        </p:txBody>
      </p:sp>
      <p:sp>
        <p:nvSpPr>
          <p:cNvPr id="276" name="Google Shape;276;p43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800" cy="1096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1067"/>
              </a:spcBef>
            </a:pPr>
            <a:r>
              <a:rPr lang="en"/>
              <a:t>Wonder Philosophy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71683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4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Why did I do a master’s?</a:t>
            </a:r>
            <a:endParaRPr/>
          </a:p>
        </p:txBody>
      </p:sp>
      <p:sp>
        <p:nvSpPr>
          <p:cNvPr id="282" name="Google Shape;282;p44"/>
          <p:cNvSpPr txBox="1">
            <a:spLocks noGrp="1"/>
          </p:cNvSpPr>
          <p:nvPr>
            <p:ph type="body" idx="1"/>
          </p:nvPr>
        </p:nvSpPr>
        <p:spPr>
          <a:xfrm>
            <a:off x="677333" y="1400803"/>
            <a:ext cx="8596800" cy="4924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I didn’t feel ready for a PhD.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I thought I needed to learn more philosophy and learn more logic.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0" indent="0">
              <a:spcBef>
                <a:spcPts val="1067"/>
              </a:spcBef>
              <a:buNone/>
            </a:pPr>
            <a:r>
              <a:rPr lang="en"/>
              <a:t>What did I get out of it?</a:t>
            </a: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Found out what I enjoyed the most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Found out what I didn’t like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Better reference letters than before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0" indent="0">
              <a:spcBef>
                <a:spcPts val="1067"/>
              </a:spcBef>
              <a:buNone/>
            </a:pPr>
            <a:r>
              <a:rPr lang="en"/>
              <a:t>What did I lose from it?</a:t>
            </a: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Confidence? Arrogance?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Money… health…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0796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5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European (and some other) master’s</a:t>
            </a:r>
            <a:endParaRPr/>
          </a:p>
        </p:txBody>
      </p:sp>
      <p:sp>
        <p:nvSpPr>
          <p:cNvPr id="288" name="Google Shape;288;p45"/>
          <p:cNvSpPr txBox="1">
            <a:spLocks noGrp="1"/>
          </p:cNvSpPr>
          <p:nvPr>
            <p:ph type="body" idx="1"/>
          </p:nvPr>
        </p:nvSpPr>
        <p:spPr>
          <a:xfrm>
            <a:off x="677333" y="1542168"/>
            <a:ext cx="8596800" cy="4182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Taught master’s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Often one year, with 6 months or less to write a thesis.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Research master’s 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Two years: 18 months of courses, 6 months of thesis.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Two years: 1 year of courses, 1 year of thesis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Two years: Write a thesis… 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One year: Write a thesis…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0" indent="0">
              <a:spcBef>
                <a:spcPts val="1067"/>
              </a:spcBef>
              <a:buNone/>
            </a:pPr>
            <a:r>
              <a:rPr lang="en"/>
              <a:t>It depends on the program… Sometimes they call their master’s a BPhil… which is a bachelor’s… 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19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6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Pros and Cons</a:t>
            </a:r>
            <a:endParaRPr/>
          </a:p>
        </p:txBody>
      </p:sp>
      <p:sp>
        <p:nvSpPr>
          <p:cNvPr id="294" name="Google Shape;294;p46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800" cy="388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Pros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More experience before starting PhD research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More time to find out what I like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More people to write letters for you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More opportunities to see whether you actually want to do a PhD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Cons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 u="sng">
                <a:solidFill>
                  <a:schemeClr val="hlink"/>
                </a:solidFill>
                <a:hlinkClick r:id="rId3"/>
              </a:rPr>
              <a:t>Money</a:t>
            </a:r>
            <a:r>
              <a:rPr lang="en"/>
              <a:t>… (International fees are a lot more expensive)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Time…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559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7"/>
          <p:cNvSpPr txBox="1">
            <a:spLocks noGrp="1"/>
          </p:cNvSpPr>
          <p:nvPr>
            <p:ph type="ctrTitle"/>
          </p:nvPr>
        </p:nvSpPr>
        <p:spPr>
          <a:xfrm>
            <a:off x="1507067" y="2404533"/>
            <a:ext cx="7766800" cy="1646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Specialised Programs</a:t>
            </a:r>
            <a:endParaRPr/>
          </a:p>
        </p:txBody>
      </p:sp>
      <p:sp>
        <p:nvSpPr>
          <p:cNvPr id="300" name="Google Shape;300;p47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800" cy="1096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1067"/>
              </a:spcBef>
            </a:pPr>
            <a:r>
              <a:rPr lang="en"/>
              <a:t>Wonder Philosophy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20996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8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I went to specialised programs...</a:t>
            </a:r>
            <a:endParaRPr/>
          </a:p>
        </p:txBody>
      </p:sp>
      <p:sp>
        <p:nvSpPr>
          <p:cNvPr id="306" name="Google Shape;306;p48"/>
          <p:cNvSpPr txBox="1">
            <a:spLocks noGrp="1"/>
          </p:cNvSpPr>
          <p:nvPr>
            <p:ph type="body" idx="1"/>
          </p:nvPr>
        </p:nvSpPr>
        <p:spPr>
          <a:xfrm>
            <a:off x="677333" y="2160593"/>
            <a:ext cx="8596800" cy="1496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BSc. Mathematics and Philosophy with specialism in Logic and Foundations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MSc.</a:t>
            </a:r>
            <a:r>
              <a:rPr lang="en" b="1"/>
              <a:t> Logic</a:t>
            </a:r>
            <a:endParaRPr b="1"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PhD. Philosophy </a:t>
            </a:r>
            <a:r>
              <a:rPr lang="en" b="1"/>
              <a:t>(LPS track)</a:t>
            </a:r>
            <a:endParaRPr b="1"/>
          </a:p>
        </p:txBody>
      </p:sp>
      <p:sp>
        <p:nvSpPr>
          <p:cNvPr id="307" name="Google Shape;307;p48"/>
          <p:cNvSpPr txBox="1">
            <a:spLocks noGrp="1"/>
          </p:cNvSpPr>
          <p:nvPr>
            <p:ph type="body" idx="1"/>
          </p:nvPr>
        </p:nvSpPr>
        <p:spPr>
          <a:xfrm>
            <a:off x="845033" y="3657003"/>
            <a:ext cx="8596800" cy="2048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1067"/>
              </a:spcBef>
              <a:buNone/>
            </a:pPr>
            <a:r>
              <a:rPr lang="en"/>
              <a:t>But it actually looks more like this…</a:t>
            </a: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 strike="sngStrike"/>
              <a:t>MMath. Mathematics</a:t>
            </a:r>
            <a:r>
              <a:rPr lang="en"/>
              <a:t> changed in my fourth year to...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BSc. Mathematics and Philosophy with specialism in Logic and Foundations. (Applied in fourth year to master’s programs)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MSc. </a:t>
            </a:r>
            <a:r>
              <a:rPr lang="en" b="1"/>
              <a:t>Logic </a:t>
            </a:r>
            <a:r>
              <a:rPr lang="en"/>
              <a:t>(applied in second year to PhD programs)</a:t>
            </a:r>
            <a:endParaRPr/>
          </a:p>
          <a:p>
            <a:pPr marL="609585" indent="-397923">
              <a:spcBef>
                <a:spcPts val="0"/>
              </a:spcBef>
              <a:buSzPts val="1100"/>
              <a:buChar char="►"/>
            </a:pPr>
            <a:r>
              <a:rPr lang="en"/>
              <a:t>PhD. Philosophy (</a:t>
            </a:r>
            <a:r>
              <a:rPr lang="en" b="1"/>
              <a:t>LPS track</a:t>
            </a:r>
            <a:r>
              <a:rPr lang="en"/>
              <a:t>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148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9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Specialised programs</a:t>
            </a:r>
            <a:endParaRPr/>
          </a:p>
        </p:txBody>
      </p:sp>
      <p:sp>
        <p:nvSpPr>
          <p:cNvPr id="313" name="Google Shape;313;p49"/>
          <p:cNvSpPr txBox="1">
            <a:spLocks noGrp="1"/>
          </p:cNvSpPr>
          <p:nvPr>
            <p:ph type="body" idx="1"/>
          </p:nvPr>
        </p:nvSpPr>
        <p:spPr>
          <a:xfrm>
            <a:off x="677333" y="2160601"/>
            <a:ext cx="8596800" cy="44300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457189" indent="-313259">
              <a:spcBef>
                <a:spcPts val="1067"/>
              </a:spcBef>
              <a:buSzPts val="1100"/>
              <a:buChar char="►"/>
            </a:pPr>
            <a:r>
              <a:rPr lang="en"/>
              <a:t>Analytic and Continental divide: is this real?</a:t>
            </a:r>
            <a:endParaRPr/>
          </a:p>
          <a:p>
            <a:pPr marL="914377" lvl="1" indent="-313259">
              <a:spcBef>
                <a:spcPts val="0"/>
              </a:spcBef>
              <a:buSzPts val="1100"/>
              <a:buChar char="►"/>
            </a:pPr>
            <a:r>
              <a:rPr lang="en"/>
              <a:t>Heidegger, Hegel, Nietzsche, Sartre, Levinas, Deleuze, Derrida, Merleau Ponty...</a:t>
            </a:r>
            <a:endParaRPr/>
          </a:p>
          <a:p>
            <a:pPr marL="914377" lvl="1" indent="-313259">
              <a:spcBef>
                <a:spcPts val="0"/>
              </a:spcBef>
              <a:buSzPts val="1100"/>
              <a:buChar char="►"/>
            </a:pPr>
            <a:r>
              <a:rPr lang="en"/>
              <a:t>Russell, Frege, Carnap, Quine, unlabelled generally… 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457189" indent="-313259">
              <a:spcBef>
                <a:spcPts val="1067"/>
              </a:spcBef>
              <a:buSzPts val="1100"/>
              <a:buChar char="►"/>
            </a:pPr>
            <a:r>
              <a:rPr lang="en"/>
              <a:t>Formal philosophy, informal philosophy?</a:t>
            </a:r>
            <a:endParaRPr/>
          </a:p>
          <a:p>
            <a:pPr marL="914377" lvl="1" indent="-313259">
              <a:spcBef>
                <a:spcPts val="0"/>
              </a:spcBef>
              <a:buSzPts val="1100"/>
              <a:buChar char="►"/>
            </a:pPr>
            <a:r>
              <a:rPr lang="en"/>
              <a:t>LPS, HPS, </a:t>
            </a:r>
            <a:endParaRPr/>
          </a:p>
          <a:p>
            <a:pPr marL="914377" indent="0">
              <a:spcBef>
                <a:spcPts val="1067"/>
              </a:spcBef>
              <a:buNone/>
            </a:pPr>
            <a:endParaRPr/>
          </a:p>
          <a:p>
            <a:pPr marL="457189" indent="-313259">
              <a:spcBef>
                <a:spcPts val="1067"/>
              </a:spcBef>
              <a:buSzPts val="1100"/>
              <a:buChar char="►"/>
            </a:pPr>
            <a:r>
              <a:rPr lang="en"/>
              <a:t>Critical Theory, PIC, Applied Ethics, Biomedical Ethics, …</a:t>
            </a:r>
            <a:endParaRPr/>
          </a:p>
          <a:p>
            <a:pPr marL="914377" lvl="1" indent="-313259">
              <a:spcBef>
                <a:spcPts val="0"/>
              </a:spcBef>
              <a:buSzPts val="1100"/>
              <a:buChar char="►"/>
            </a:pPr>
            <a:r>
              <a:rPr lang="en"/>
              <a:t>Joint Graduate Programs: JD (law) + PhD (something else). 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Feminist Philosophy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437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0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Specialised programs: pros and cons</a:t>
            </a:r>
            <a:endParaRPr/>
          </a:p>
        </p:txBody>
      </p:sp>
      <p:sp>
        <p:nvSpPr>
          <p:cNvPr id="319" name="Google Shape;319;p50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800" cy="38808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Pros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Focus on my interests earlier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Taught about the topics from current researchers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More people working in the area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Best in the subject area</a:t>
            </a:r>
            <a:endParaRPr/>
          </a:p>
          <a:p>
            <a:pPr marL="0" indent="0">
              <a:spcBef>
                <a:spcPts val="1067"/>
              </a:spcBef>
              <a:buNone/>
            </a:pPr>
            <a:endParaRPr/>
          </a:p>
          <a:p>
            <a:pPr marL="609585" indent="-397923">
              <a:spcBef>
                <a:spcPts val="1067"/>
              </a:spcBef>
              <a:buSzPts val="1100"/>
              <a:buChar char="►"/>
            </a:pPr>
            <a:r>
              <a:rPr lang="en"/>
              <a:t>Cons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Harder to switch to another interest area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Less flexibility about choosing topics of research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Less informal learning about other topics</a:t>
            </a:r>
            <a:endParaRPr/>
          </a:p>
          <a:p>
            <a:pPr marL="1219170" lvl="1" indent="-397923">
              <a:spcBef>
                <a:spcPts val="0"/>
              </a:spcBef>
              <a:buSzPts val="1100"/>
              <a:buChar char="►"/>
            </a:pPr>
            <a:r>
              <a:rPr lang="en"/>
              <a:t>I forget how to talk to philosophers at a general conference…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274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1425</TotalTime>
  <Words>3038</Words>
  <Application>Microsoft Office PowerPoint</Application>
  <PresentationFormat>Widescreen</PresentationFormat>
  <Paragraphs>344</Paragraphs>
  <Slides>41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Noto Sans Symbols</vt:lpstr>
      <vt:lpstr>Arial</vt:lpstr>
      <vt:lpstr>Calibri</vt:lpstr>
      <vt:lpstr>Trebuchet MS</vt:lpstr>
      <vt:lpstr>Wingdings 3</vt:lpstr>
      <vt:lpstr>Facet</vt:lpstr>
      <vt:lpstr>Where to apply</vt:lpstr>
      <vt:lpstr>NA programs</vt:lpstr>
      <vt:lpstr>How do you decide where to apply?</vt:lpstr>
      <vt:lpstr>Philosophical Gourmet Report</vt:lpstr>
      <vt:lpstr>Philosophical Gourmet Report</vt:lpstr>
      <vt:lpstr>Philosophical Gourmet Report</vt:lpstr>
      <vt:lpstr>Academic Placement Data and Analysis</vt:lpstr>
      <vt:lpstr>Academic Placement Data and Analysis</vt:lpstr>
      <vt:lpstr>Academic Placement Data and Analysis</vt:lpstr>
      <vt:lpstr>Academic Placement Data and Analysis</vt:lpstr>
      <vt:lpstr>Pluralist’s Guide</vt:lpstr>
      <vt:lpstr>Pluralist’s Guide</vt:lpstr>
      <vt:lpstr>The APA Guide to Graduate Programs</vt:lpstr>
      <vt:lpstr>The APA Guide to Graduate Programs</vt:lpstr>
      <vt:lpstr>The APA Guide to Graduate Programs</vt:lpstr>
      <vt:lpstr>Other concerns: funding</vt:lpstr>
      <vt:lpstr>Other concerns: faculty reputation</vt:lpstr>
      <vt:lpstr>Other concerns: program size</vt:lpstr>
      <vt:lpstr>Other concerns: climate</vt:lpstr>
      <vt:lpstr>Concluding remarks</vt:lpstr>
      <vt:lpstr>Grad school outside of NA</vt:lpstr>
      <vt:lpstr>Where can I go?</vt:lpstr>
      <vt:lpstr>My trajectory</vt:lpstr>
      <vt:lpstr>UG, straight to PhD!</vt:lpstr>
      <vt:lpstr>The Americas</vt:lpstr>
      <vt:lpstr>Asia and Australasia</vt:lpstr>
      <vt:lpstr>Asia and Australasia</vt:lpstr>
      <vt:lpstr>Pros and Cons</vt:lpstr>
      <vt:lpstr>European “post-graduate” “courses”</vt:lpstr>
      <vt:lpstr>European application</vt:lpstr>
      <vt:lpstr>Pros and Cons</vt:lpstr>
      <vt:lpstr>Common in all PhD applications</vt:lpstr>
      <vt:lpstr>Common in all PhDs</vt:lpstr>
      <vt:lpstr>Master’s degrees</vt:lpstr>
      <vt:lpstr>Why did I do a master’s?</vt:lpstr>
      <vt:lpstr>European (and some other) master’s</vt:lpstr>
      <vt:lpstr>Pros and Cons</vt:lpstr>
      <vt:lpstr>Specialised Programs</vt:lpstr>
      <vt:lpstr>I went to specialised programs...</vt:lpstr>
      <vt:lpstr>Specialised programs</vt:lpstr>
      <vt:lpstr>Specialised programs: pros and cons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Whether/where to apply</dc:title>
  <dc:creator>Kino Zhao</dc:creator>
  <cp:lastModifiedBy>Kino Zhao</cp:lastModifiedBy>
  <cp:revision>81</cp:revision>
  <dcterms:created xsi:type="dcterms:W3CDTF">2019-09-07T19:27:19Z</dcterms:created>
  <dcterms:modified xsi:type="dcterms:W3CDTF">2019-09-29T01:03:49Z</dcterms:modified>
</cp:coreProperties>
</file>