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25" r:id="rId43"/>
    <p:sldId id="326" r:id="rId44"/>
    <p:sldId id="327" r:id="rId45"/>
    <p:sldId id="328" r:id="rId46"/>
    <p:sldId id="329" r:id="rId47"/>
    <p:sldId id="274" r:id="rId48"/>
    <p:sldId id="275" r:id="rId49"/>
    <p:sldId id="276" r:id="rId50"/>
    <p:sldId id="277" r:id="rId51"/>
    <p:sldId id="278" r:id="rId52"/>
    <p:sldId id="279" r:id="rId53"/>
    <p:sldId id="280" r:id="rId54"/>
    <p:sldId id="281" r:id="rId55"/>
    <p:sldId id="282" r:id="rId56"/>
    <p:sldId id="283" r:id="rId57"/>
    <p:sldId id="284" r:id="rId58"/>
    <p:sldId id="285" r:id="rId59"/>
    <p:sldId id="286" r:id="rId60"/>
    <p:sldId id="287" r:id="rId61"/>
    <p:sldId id="288" r:id="rId62"/>
    <p:sldId id="289" r:id="rId63"/>
    <p:sldId id="290" r:id="rId64"/>
    <p:sldId id="291" r:id="rId65"/>
    <p:sldId id="292" r:id="rId66"/>
    <p:sldId id="293" r:id="rId67"/>
    <p:sldId id="294" r:id="rId68"/>
    <p:sldId id="295" r:id="rId69"/>
    <p:sldId id="296" r:id="rId70"/>
    <p:sldId id="297" r:id="rId71"/>
    <p:sldId id="298" r:id="rId72"/>
    <p:sldId id="299" r:id="rId73"/>
    <p:sldId id="300" r:id="rId74"/>
    <p:sldId id="301" r:id="rId7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the package" id="{391B3CE3-826E-4470-9D1F-A245081E21CF}">
          <p14:sldIdLst>
            <p14:sldId id="256"/>
            <p14:sldId id="257"/>
            <p14:sldId id="258"/>
            <p14:sldId id="259"/>
            <p14:sldId id="260"/>
            <p14:sldId id="261"/>
          </p14:sldIdLst>
        </p14:section>
        <p14:section name="CV" id="{13C50DCD-DC38-4B9F-8F60-1814161440E9}">
          <p14:sldIdLst>
            <p14:sldId id="262"/>
            <p14:sldId id="263"/>
            <p14:sldId id="264"/>
            <p14:sldId id="265"/>
          </p14:sldIdLst>
        </p14:section>
        <p14:section name="GPA/GRE" id="{26019E78-F8B2-4004-90A8-4027F785919D}">
          <p14:sldIdLst>
            <p14:sldId id="266"/>
            <p14:sldId id="267"/>
            <p14:sldId id="268"/>
            <p14:sldId id="269"/>
            <p14:sldId id="270"/>
            <p14:sldId id="271"/>
            <p14:sldId id="272"/>
            <p14:sldId id="273"/>
          </p14:sldIdLst>
        </p14:section>
        <p14:section name="Personal statement" id="{E83088B9-F05C-41FF-9BF4-5F87F8F4825E}">
          <p14:sldIdLst>
            <p14:sldId id="302"/>
            <p14:sldId id="303"/>
            <p14:sldId id="304"/>
            <p14:sldId id="305"/>
            <p14:sldId id="306"/>
            <p14:sldId id="307"/>
            <p14:sldId id="308"/>
            <p14:sldId id="309"/>
            <p14:sldId id="310"/>
            <p14:sldId id="311"/>
            <p14:sldId id="312"/>
            <p14:sldId id="313"/>
            <p14:sldId id="314"/>
            <p14:sldId id="315"/>
            <p14:sldId id="316"/>
            <p14:sldId id="317"/>
          </p14:sldIdLst>
        </p14:section>
        <p14:section name="Writing sample" id="{F6AA5EEB-40D9-431E-9674-686892CD7276}">
          <p14:sldIdLst>
            <p14:sldId id="318"/>
            <p14:sldId id="319"/>
            <p14:sldId id="320"/>
            <p14:sldId id="321"/>
            <p14:sldId id="322"/>
            <p14:sldId id="323"/>
            <p14:sldId id="324"/>
            <p14:sldId id="325"/>
            <p14:sldId id="326"/>
            <p14:sldId id="327"/>
            <p14:sldId id="328"/>
            <p14:sldId id="329"/>
          </p14:sldIdLst>
        </p14:section>
        <p14:section name="Reference letters" id="{5BA8631C-878A-4141-83A4-F5639AC89304}">
          <p14:sldIdLst>
            <p14:sldId id="274"/>
            <p14:sldId id="275"/>
            <p14:sldId id="276"/>
            <p14:sldId id="277"/>
            <p14:sldId id="278"/>
            <p14:sldId id="279"/>
            <p14:sldId id="280"/>
            <p14:sldId id="281"/>
            <p14:sldId id="282"/>
            <p14:sldId id="283"/>
            <p14:sldId id="284"/>
            <p14:sldId id="285"/>
            <p14:sldId id="286"/>
            <p14:sldId id="287"/>
            <p14:sldId id="288"/>
            <p14:sldId id="289"/>
            <p14:sldId id="290"/>
          </p14:sldIdLst>
        </p14:section>
        <p14:section name="Fees" id="{AA2C8EFF-2371-4A9D-9921-38ABE4B4D6CD}">
          <p14:sldIdLst>
            <p14:sldId id="291"/>
            <p14:sldId id="292"/>
            <p14:sldId id="293"/>
            <p14:sldId id="294"/>
            <p14:sldId id="295"/>
            <p14:sldId id="296"/>
            <p14:sldId id="297"/>
            <p14:sldId id="298"/>
            <p14:sldId id="299"/>
            <p14:sldId id="300"/>
            <p14:sldId id="301"/>
          </p14:sldIdLst>
        </p14:section>
      </p14:sectionLst>
    </p:ex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77" roundtripDataSignature="AMtx7mjgbSWu0M5G48zwxXCQhvWYF4ei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32106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Like we have said, please feel free to ask any questions </a:t>
            </a:r>
            <a:endParaRPr/>
          </a:p>
        </p:txBody>
      </p:sp>
      <p:sp>
        <p:nvSpPr>
          <p:cNvPr id="145" name="Google Shape;14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048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900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639e681f6b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639e681f6b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896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4</a:t>
            </a:fld>
            <a:endParaRPr/>
          </a:p>
        </p:txBody>
      </p:sp>
    </p:spTree>
    <p:extLst>
      <p:ext uri="{BB962C8B-B14F-4D97-AF65-F5344CB8AC3E}">
        <p14:creationId xmlns:p14="http://schemas.microsoft.com/office/powerpoint/2010/main" val="973999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sz="1600">
                <a:solidFill>
                  <a:srgbClr val="3F3F3F"/>
                </a:solidFill>
                <a:latin typeface="Trebuchet MS"/>
                <a:ea typeface="Trebuchet MS"/>
                <a:cs typeface="Trebuchet MS"/>
                <a:sym typeface="Trebuchet MS"/>
              </a:rPr>
              <a:t> You would want to prepare these supplementary questions ahead of time. (a good rule of thumb--anything that requires a big text box answer, you would want to prepare ahead of time)</a:t>
            </a:r>
            <a:endParaRPr/>
          </a:p>
        </p:txBody>
      </p:sp>
      <p:sp>
        <p:nvSpPr>
          <p:cNvPr id="172" name="Google Shape;17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37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63aa2c72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63aa2c72b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We will share your answers as an spreadsheet to all of you afterwards</a:t>
            </a:r>
            <a:endParaRPr/>
          </a:p>
        </p:txBody>
      </p:sp>
      <p:sp>
        <p:nvSpPr>
          <p:cNvPr id="179" name="Google Shape;179;g63aa2c72b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a:t>
            </a:fld>
            <a:endParaRPr/>
          </a:p>
        </p:txBody>
      </p:sp>
    </p:spTree>
    <p:extLst>
      <p:ext uri="{BB962C8B-B14F-4D97-AF65-F5344CB8AC3E}">
        <p14:creationId xmlns:p14="http://schemas.microsoft.com/office/powerpoint/2010/main" val="1932866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7</a:t>
            </a:fld>
            <a:endParaRPr/>
          </a:p>
        </p:txBody>
      </p:sp>
    </p:spTree>
    <p:extLst>
      <p:ext uri="{BB962C8B-B14F-4D97-AF65-F5344CB8AC3E}">
        <p14:creationId xmlns:p14="http://schemas.microsoft.com/office/powerpoint/2010/main" val="2254907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39e681f6b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39e681f6b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Format of a CV can vary as long as it has these key elements.</a:t>
            </a:r>
            <a:endParaRPr/>
          </a:p>
        </p:txBody>
      </p:sp>
      <p:sp>
        <p:nvSpPr>
          <p:cNvPr id="193" name="Google Shape;193;g639e681f6b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8</a:t>
            </a:fld>
            <a:endParaRPr/>
          </a:p>
        </p:txBody>
      </p:sp>
    </p:spTree>
    <p:extLst>
      <p:ext uri="{BB962C8B-B14F-4D97-AF65-F5344CB8AC3E}">
        <p14:creationId xmlns:p14="http://schemas.microsoft.com/office/powerpoint/2010/main" val="365879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639e681f6b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639e681f6b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639e681f6b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9</a:t>
            </a:fld>
            <a:endParaRPr/>
          </a:p>
        </p:txBody>
      </p:sp>
    </p:spTree>
    <p:extLst>
      <p:ext uri="{BB962C8B-B14F-4D97-AF65-F5344CB8AC3E}">
        <p14:creationId xmlns:p14="http://schemas.microsoft.com/office/powerpoint/2010/main" val="1387119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39e681f6b_0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39e681f6b_0_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g639e681f6b_0_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10</a:t>
            </a:fld>
            <a:endParaRPr/>
          </a:p>
        </p:txBody>
      </p:sp>
    </p:spTree>
    <p:extLst>
      <p:ext uri="{BB962C8B-B14F-4D97-AF65-F5344CB8AC3E}">
        <p14:creationId xmlns:p14="http://schemas.microsoft.com/office/powerpoint/2010/main" val="875783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39e681f6b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39e681f6b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639e681f6b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11</a:t>
            </a:fld>
            <a:endParaRPr/>
          </a:p>
        </p:txBody>
      </p:sp>
    </p:spTree>
    <p:extLst>
      <p:ext uri="{BB962C8B-B14F-4D97-AF65-F5344CB8AC3E}">
        <p14:creationId xmlns:p14="http://schemas.microsoft.com/office/powerpoint/2010/main" val="892437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639e681f6b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639e681f6b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The unnecessary evil</a:t>
            </a:r>
            <a:endParaRPr/>
          </a:p>
        </p:txBody>
      </p:sp>
      <p:sp>
        <p:nvSpPr>
          <p:cNvPr id="221" name="Google Shape;221;g639e681f6b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12</a:t>
            </a:fld>
            <a:endParaRPr/>
          </a:p>
        </p:txBody>
      </p:sp>
    </p:spTree>
    <p:extLst>
      <p:ext uri="{BB962C8B-B14F-4D97-AF65-F5344CB8AC3E}">
        <p14:creationId xmlns:p14="http://schemas.microsoft.com/office/powerpoint/2010/main" val="2201981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39e681f6b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39e681f6b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639e681f6b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13</a:t>
            </a:fld>
            <a:endParaRPr/>
          </a:p>
        </p:txBody>
      </p:sp>
    </p:spTree>
    <p:extLst>
      <p:ext uri="{BB962C8B-B14F-4D97-AF65-F5344CB8AC3E}">
        <p14:creationId xmlns:p14="http://schemas.microsoft.com/office/powerpoint/2010/main" val="3951046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39e681f6b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39e681f6b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g639e681f6b_0_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14</a:t>
            </a:fld>
            <a:endParaRPr/>
          </a:p>
        </p:txBody>
      </p:sp>
    </p:spTree>
    <p:extLst>
      <p:ext uri="{BB962C8B-B14F-4D97-AF65-F5344CB8AC3E}">
        <p14:creationId xmlns:p14="http://schemas.microsoft.com/office/powerpoint/2010/main" val="3127637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639e681f6b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639e681f6b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g639e681f6b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15</a:t>
            </a:fld>
            <a:endParaRPr/>
          </a:p>
        </p:txBody>
      </p:sp>
    </p:spTree>
    <p:extLst>
      <p:ext uri="{BB962C8B-B14F-4D97-AF65-F5344CB8AC3E}">
        <p14:creationId xmlns:p14="http://schemas.microsoft.com/office/powerpoint/2010/main" val="1160871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639e681f6b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639e681f6b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g639e681f6b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16</a:t>
            </a:fld>
            <a:endParaRPr/>
          </a:p>
        </p:txBody>
      </p:sp>
    </p:spTree>
    <p:extLst>
      <p:ext uri="{BB962C8B-B14F-4D97-AF65-F5344CB8AC3E}">
        <p14:creationId xmlns:p14="http://schemas.microsoft.com/office/powerpoint/2010/main" val="4169916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63aa2c72b4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63aa2c72b4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g63aa2c72b4_0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17</a:t>
            </a:fld>
            <a:endParaRPr/>
          </a:p>
        </p:txBody>
      </p:sp>
    </p:spTree>
    <p:extLst>
      <p:ext uri="{BB962C8B-B14F-4D97-AF65-F5344CB8AC3E}">
        <p14:creationId xmlns:p14="http://schemas.microsoft.com/office/powerpoint/2010/main" val="2806249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63a5cc22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63a5cc224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g63a5cc224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18</a:t>
            </a:fld>
            <a:endParaRPr/>
          </a:p>
        </p:txBody>
      </p:sp>
    </p:spTree>
    <p:extLst>
      <p:ext uri="{BB962C8B-B14F-4D97-AF65-F5344CB8AC3E}">
        <p14:creationId xmlns:p14="http://schemas.microsoft.com/office/powerpoint/2010/main" val="611791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63aa2c72b4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63aa2c72b4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g63aa2c72b4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47</a:t>
            </a:fld>
            <a:endParaRPr/>
          </a:p>
        </p:txBody>
      </p:sp>
    </p:spTree>
    <p:extLst>
      <p:ext uri="{BB962C8B-B14F-4D97-AF65-F5344CB8AC3E}">
        <p14:creationId xmlns:p14="http://schemas.microsoft.com/office/powerpoint/2010/main" val="1003944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63aa2c72b4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63aa2c72b4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g63aa2c72b4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48</a:t>
            </a:fld>
            <a:endParaRPr/>
          </a:p>
        </p:txBody>
      </p:sp>
    </p:spTree>
    <p:extLst>
      <p:ext uri="{BB962C8B-B14F-4D97-AF65-F5344CB8AC3E}">
        <p14:creationId xmlns:p14="http://schemas.microsoft.com/office/powerpoint/2010/main" val="758466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63aa2c72b4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63aa2c72b4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63aa2c72b4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49</a:t>
            </a:fld>
            <a:endParaRPr/>
          </a:p>
        </p:txBody>
      </p:sp>
    </p:spTree>
    <p:extLst>
      <p:ext uri="{BB962C8B-B14F-4D97-AF65-F5344CB8AC3E}">
        <p14:creationId xmlns:p14="http://schemas.microsoft.com/office/powerpoint/2010/main" val="2339191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63aa2c72b4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63aa2c72b4_0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g63aa2c72b4_0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50</a:t>
            </a:fld>
            <a:endParaRPr/>
          </a:p>
        </p:txBody>
      </p:sp>
    </p:spTree>
    <p:extLst>
      <p:ext uri="{BB962C8B-B14F-4D97-AF65-F5344CB8AC3E}">
        <p14:creationId xmlns:p14="http://schemas.microsoft.com/office/powerpoint/2010/main" val="2801962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63aa2c72b4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63aa2c72b4_0_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g63aa2c72b4_0_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51</a:t>
            </a:fld>
            <a:endParaRPr/>
          </a:p>
        </p:txBody>
      </p:sp>
    </p:spTree>
    <p:extLst>
      <p:ext uri="{BB962C8B-B14F-4D97-AF65-F5344CB8AC3E}">
        <p14:creationId xmlns:p14="http://schemas.microsoft.com/office/powerpoint/2010/main" val="3105964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63aa2c72b4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63aa2c72b4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If you find yourself in this situation...</a:t>
            </a:r>
            <a:endParaRPr/>
          </a:p>
        </p:txBody>
      </p:sp>
      <p:sp>
        <p:nvSpPr>
          <p:cNvPr id="304" name="Google Shape;304;g63aa2c72b4_0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52</a:t>
            </a:fld>
            <a:endParaRPr/>
          </a:p>
        </p:txBody>
      </p:sp>
    </p:spTree>
    <p:extLst>
      <p:ext uri="{BB962C8B-B14F-4D97-AF65-F5344CB8AC3E}">
        <p14:creationId xmlns:p14="http://schemas.microsoft.com/office/powerpoint/2010/main" val="241932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63aa2c72b4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63aa2c72b4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g63aa2c72b4_0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53</a:t>
            </a:fld>
            <a:endParaRPr/>
          </a:p>
        </p:txBody>
      </p:sp>
    </p:spTree>
    <p:extLst>
      <p:ext uri="{BB962C8B-B14F-4D97-AF65-F5344CB8AC3E}">
        <p14:creationId xmlns:p14="http://schemas.microsoft.com/office/powerpoint/2010/main" val="3178294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63aa2c72b4_0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63aa2c72b4_0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63aa2c72b4_0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54</a:t>
            </a:fld>
            <a:endParaRPr/>
          </a:p>
        </p:txBody>
      </p:sp>
    </p:spTree>
    <p:extLst>
      <p:ext uri="{BB962C8B-B14F-4D97-AF65-F5344CB8AC3E}">
        <p14:creationId xmlns:p14="http://schemas.microsoft.com/office/powerpoint/2010/main" val="44191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63aa2c72b4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63aa2c72b4_0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The first of these is largely out of your control, except for the fact that the earlier you manage to reach out to your potential letter writers, the more likely it is that they can fit you into their schedules. The second of these can often mean that they will want to meet with you, so as to discuss the matter more before hopping on board.</a:t>
            </a:r>
            <a:endParaRPr/>
          </a:p>
        </p:txBody>
      </p:sp>
      <p:sp>
        <p:nvSpPr>
          <p:cNvPr id="325" name="Google Shape;325;g63aa2c72b4_0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55</a:t>
            </a:fld>
            <a:endParaRPr/>
          </a:p>
        </p:txBody>
      </p:sp>
    </p:spTree>
    <p:extLst>
      <p:ext uri="{BB962C8B-B14F-4D97-AF65-F5344CB8AC3E}">
        <p14:creationId xmlns:p14="http://schemas.microsoft.com/office/powerpoint/2010/main" val="893135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63aa2c72b4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63aa2c72b4_0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g63aa2c72b4_0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56</a:t>
            </a:fld>
            <a:endParaRPr/>
          </a:p>
        </p:txBody>
      </p:sp>
    </p:spTree>
    <p:extLst>
      <p:ext uri="{BB962C8B-B14F-4D97-AF65-F5344CB8AC3E}">
        <p14:creationId xmlns:p14="http://schemas.microsoft.com/office/powerpoint/2010/main" val="1199674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63aa2c72b4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63aa2c72b4_0_1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63aa2c72b4_0_1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57</a:t>
            </a:fld>
            <a:endParaRPr/>
          </a:p>
        </p:txBody>
      </p:sp>
    </p:spTree>
    <p:extLst>
      <p:ext uri="{BB962C8B-B14F-4D97-AF65-F5344CB8AC3E}">
        <p14:creationId xmlns:p14="http://schemas.microsoft.com/office/powerpoint/2010/main" val="3263123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63aa2c72b4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63aa2c72b4_0_1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g63aa2c72b4_0_1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58</a:t>
            </a:fld>
            <a:endParaRPr/>
          </a:p>
        </p:txBody>
      </p:sp>
    </p:spTree>
    <p:extLst>
      <p:ext uri="{BB962C8B-B14F-4D97-AF65-F5344CB8AC3E}">
        <p14:creationId xmlns:p14="http://schemas.microsoft.com/office/powerpoint/2010/main" val="2718811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63aa2c72b4_0_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63aa2c72b4_0_1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g63aa2c72b4_0_1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59</a:t>
            </a:fld>
            <a:endParaRPr/>
          </a:p>
        </p:txBody>
      </p:sp>
    </p:spTree>
    <p:extLst>
      <p:ext uri="{BB962C8B-B14F-4D97-AF65-F5344CB8AC3E}">
        <p14:creationId xmlns:p14="http://schemas.microsoft.com/office/powerpoint/2010/main" val="2650891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63aa2c72b4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63aa2c72b4_0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g63aa2c72b4_0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60</a:t>
            </a:fld>
            <a:endParaRPr/>
          </a:p>
        </p:txBody>
      </p:sp>
    </p:spTree>
    <p:extLst>
      <p:ext uri="{BB962C8B-B14F-4D97-AF65-F5344CB8AC3E}">
        <p14:creationId xmlns:p14="http://schemas.microsoft.com/office/powerpoint/2010/main" val="2538253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63aa2c72b4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63aa2c72b4_0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g63aa2c72b4_0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61</a:t>
            </a:fld>
            <a:endParaRPr/>
          </a:p>
        </p:txBody>
      </p:sp>
    </p:spTree>
    <p:extLst>
      <p:ext uri="{BB962C8B-B14F-4D97-AF65-F5344CB8AC3E}">
        <p14:creationId xmlns:p14="http://schemas.microsoft.com/office/powerpoint/2010/main" val="2126395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63aa2c72b4_0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63aa2c72b4_0_1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g63aa2c72b4_0_1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62</a:t>
            </a:fld>
            <a:endParaRPr/>
          </a:p>
        </p:txBody>
      </p:sp>
    </p:spTree>
    <p:extLst>
      <p:ext uri="{BB962C8B-B14F-4D97-AF65-F5344CB8AC3E}">
        <p14:creationId xmlns:p14="http://schemas.microsoft.com/office/powerpoint/2010/main" val="3204521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63aa2c72b4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63aa2c72b4_0_1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63aa2c72b4_0_1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63</a:t>
            </a:fld>
            <a:endParaRPr/>
          </a:p>
        </p:txBody>
      </p:sp>
    </p:spTree>
    <p:extLst>
      <p:ext uri="{BB962C8B-B14F-4D97-AF65-F5344CB8AC3E}">
        <p14:creationId xmlns:p14="http://schemas.microsoft.com/office/powerpoint/2010/main" val="989273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63aa2c72b4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63aa2c72b4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g63aa2c72b4_0_1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64</a:t>
            </a:fld>
            <a:endParaRPr/>
          </a:p>
        </p:txBody>
      </p:sp>
    </p:spTree>
    <p:extLst>
      <p:ext uri="{BB962C8B-B14F-4D97-AF65-F5344CB8AC3E}">
        <p14:creationId xmlns:p14="http://schemas.microsoft.com/office/powerpoint/2010/main" val="3609815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63aa2c72b4_0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63aa2c72b4_0_1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g63aa2c72b4_0_1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65</a:t>
            </a:fld>
            <a:endParaRPr/>
          </a:p>
        </p:txBody>
      </p:sp>
    </p:spTree>
    <p:extLst>
      <p:ext uri="{BB962C8B-B14F-4D97-AF65-F5344CB8AC3E}">
        <p14:creationId xmlns:p14="http://schemas.microsoft.com/office/powerpoint/2010/main" val="32233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63aa2c72b4_0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63aa2c72b4_0_1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g63aa2c72b4_0_1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66</a:t>
            </a:fld>
            <a:endParaRPr/>
          </a:p>
        </p:txBody>
      </p:sp>
    </p:spTree>
    <p:extLst>
      <p:ext uri="{BB962C8B-B14F-4D97-AF65-F5344CB8AC3E}">
        <p14:creationId xmlns:p14="http://schemas.microsoft.com/office/powerpoint/2010/main" val="4383055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63aa2c72b4_0_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63aa2c72b4_0_1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g63aa2c72b4_0_1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67</a:t>
            </a:fld>
            <a:endParaRPr/>
          </a:p>
        </p:txBody>
      </p:sp>
    </p:spTree>
    <p:extLst>
      <p:ext uri="{BB962C8B-B14F-4D97-AF65-F5344CB8AC3E}">
        <p14:creationId xmlns:p14="http://schemas.microsoft.com/office/powerpoint/2010/main" val="3521338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63aa2c72b4_0_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63aa2c72b4_0_1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g63aa2c72b4_0_1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68</a:t>
            </a:fld>
            <a:endParaRPr/>
          </a:p>
        </p:txBody>
      </p:sp>
    </p:spTree>
    <p:extLst>
      <p:ext uri="{BB962C8B-B14F-4D97-AF65-F5344CB8AC3E}">
        <p14:creationId xmlns:p14="http://schemas.microsoft.com/office/powerpoint/2010/main" val="1756424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63aa2c72b4_0_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63aa2c72b4_0_1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g63aa2c72b4_0_1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69</a:t>
            </a:fld>
            <a:endParaRPr/>
          </a:p>
        </p:txBody>
      </p:sp>
    </p:spTree>
    <p:extLst>
      <p:ext uri="{BB962C8B-B14F-4D97-AF65-F5344CB8AC3E}">
        <p14:creationId xmlns:p14="http://schemas.microsoft.com/office/powerpoint/2010/main" val="28492152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63aa2c72b4_0_1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63aa2c72b4_0_1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Let’s go through the typical types of fee remissions but you might need to find out about the details on your own.</a:t>
            </a:r>
            <a:endParaRPr/>
          </a:p>
        </p:txBody>
      </p:sp>
      <p:sp>
        <p:nvSpPr>
          <p:cNvPr id="433" name="Google Shape;433;g63aa2c72b4_0_1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70</a:t>
            </a:fld>
            <a:endParaRPr/>
          </a:p>
        </p:txBody>
      </p:sp>
    </p:spTree>
    <p:extLst>
      <p:ext uri="{BB962C8B-B14F-4D97-AF65-F5344CB8AC3E}">
        <p14:creationId xmlns:p14="http://schemas.microsoft.com/office/powerpoint/2010/main" val="25378753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63aa2c72b4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63aa2c72b4_0_2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Funded by entities outside of the university that you’re applying to</a:t>
            </a:r>
            <a:endParaRPr/>
          </a:p>
        </p:txBody>
      </p:sp>
      <p:sp>
        <p:nvSpPr>
          <p:cNvPr id="440" name="Google Shape;440;g63aa2c72b4_0_2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71</a:t>
            </a:fld>
            <a:endParaRPr/>
          </a:p>
        </p:txBody>
      </p:sp>
    </p:spTree>
    <p:extLst>
      <p:ext uri="{BB962C8B-B14F-4D97-AF65-F5344CB8AC3E}">
        <p14:creationId xmlns:p14="http://schemas.microsoft.com/office/powerpoint/2010/main" val="37908152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63aa2c72b4_0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63aa2c72b4_0_2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in philosophy, these fee remissions would be available to</a:t>
            </a:r>
            <a:endParaRPr/>
          </a:p>
        </p:txBody>
      </p:sp>
      <p:sp>
        <p:nvSpPr>
          <p:cNvPr id="447" name="Google Shape;447;g63aa2c72b4_0_2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72</a:t>
            </a:fld>
            <a:endParaRPr/>
          </a:p>
        </p:txBody>
      </p:sp>
    </p:spTree>
    <p:extLst>
      <p:ext uri="{BB962C8B-B14F-4D97-AF65-F5344CB8AC3E}">
        <p14:creationId xmlns:p14="http://schemas.microsoft.com/office/powerpoint/2010/main" val="15366237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63aa2c72b4_0_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63aa2c72b4_0_2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g63aa2c72b4_0_2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73</a:t>
            </a:fld>
            <a:endParaRPr/>
          </a:p>
        </p:txBody>
      </p:sp>
    </p:spTree>
    <p:extLst>
      <p:ext uri="{BB962C8B-B14F-4D97-AF65-F5344CB8AC3E}">
        <p14:creationId xmlns:p14="http://schemas.microsoft.com/office/powerpoint/2010/main" val="38057950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6183eecd2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6183eecd2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g6183eecd2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74</a:t>
            </a:fld>
            <a:endParaRPr/>
          </a:p>
        </p:txBody>
      </p:sp>
    </p:spTree>
    <p:extLst>
      <p:ext uri="{BB962C8B-B14F-4D97-AF65-F5344CB8AC3E}">
        <p14:creationId xmlns:p14="http://schemas.microsoft.com/office/powerpoint/2010/main" val="4146305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7"/>
          <p:cNvGrpSpPr/>
          <p:nvPr/>
        </p:nvGrpSpPr>
        <p:grpSpPr>
          <a:xfrm>
            <a:off x="0" y="-8467"/>
            <a:ext cx="12192000" cy="6866467"/>
            <a:chOff x="0" y="-8467"/>
            <a:chExt cx="12192000" cy="6866467"/>
          </a:xfrm>
        </p:grpSpPr>
        <p:cxnSp>
          <p:nvCxnSpPr>
            <p:cNvPr id="28" name="Google Shape;28;p7"/>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7"/>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7"/>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7"/>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7"/>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7"/>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0" name="Google Shape;40;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6" name="Google Shape;46;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2" name="Google Shape;52;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8" name="Google Shape;58;p10"/>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9" name="Google Shape;59;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5" name="Google Shape;65;p11"/>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11"/>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7" name="Google Shape;67;p11"/>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8" name="Google Shape;68;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14"/>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3" name="Google Shape;83;p14"/>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4" name="Google Shape;84;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15"/>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5"/>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90" name="Google Shape;90;p15"/>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1" name="Google Shape;91;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6"/>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6"/>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7" name="Google Shape;97;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7"/>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3" name="Google Shape;103;p17"/>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4" name="Google Shape;104;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
        <p:nvSpPr>
          <p:cNvPr id="107" name="Google Shape;107;p17"/>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
        <p:nvSpPr>
          <p:cNvPr id="108" name="Google Shape;108;p17"/>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8"/>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9"/>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8" name="Google Shape;118;p19"/>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9" name="Google Shape;119;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
        <p:nvSpPr>
          <p:cNvPr id="122" name="Google Shape;122;p1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
        <p:nvSpPr>
          <p:cNvPr id="123" name="Google Shape;123;p1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CA"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0"/>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20"/>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8" name="Google Shape;128;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1"/>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4" name="Google Shape;13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2"/>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0" name="Google Shape;140;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6"/>
          <p:cNvGrpSpPr/>
          <p:nvPr/>
        </p:nvGrpSpPr>
        <p:grpSpPr>
          <a:xfrm>
            <a:off x="0" y="-8467"/>
            <a:ext cx="12192000" cy="6866467"/>
            <a:chOff x="0" y="-8467"/>
            <a:chExt cx="12192000" cy="6866467"/>
          </a:xfrm>
        </p:grpSpPr>
        <p:cxnSp>
          <p:nvCxnSpPr>
            <p:cNvPr id="11" name="Google Shape;11;p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6"/>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6"/>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grad.ucla.edu/asis/agep/advcv.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grad.illinois.edu/sites/default/files/PDFs/CVsamples.pdf" TargetMode="External"/><Relationship Id="rId4" Type="http://schemas.openxmlformats.org/officeDocument/2006/relationships/hyperlink" Target="https://www.pomona.edu/administration/career-development/how-to/write-curriculum-vitae"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dp.com/article/2018/09/gre-standardized-testing-graduate-admissions-upenn-philosoph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ts.org/gre/revised_general/prepare/powerpre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gre.magoosh.com/flashcards/vocabulary"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wonderphilosophy.com/the-package/reference-letters/"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s://schwitzsplintersunderblog.blogspot.com/2007/10/applying-to-phd-programs-in-philosophy.html"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andover.edu/about/outreach/irt"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4000"/>
              <a:buFont typeface="Trebuchet MS"/>
              <a:buNone/>
            </a:pPr>
            <a:r>
              <a:rPr lang="en-CA" sz="4000"/>
              <a:t>The Application Package</a:t>
            </a:r>
            <a:endParaRPr/>
          </a:p>
        </p:txBody>
      </p:sp>
      <p:sp>
        <p:nvSpPr>
          <p:cNvPr id="148" name="Google Shape;148;p1"/>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SzPts val="1440"/>
              <a:buNone/>
            </a:pPr>
            <a:r>
              <a:rPr lang="en-CA"/>
              <a:t>Wonder Philosophy 2019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What goes into your application package</a:t>
            </a:r>
            <a:endParaRPr/>
          </a:p>
        </p:txBody>
      </p:sp>
      <p:sp>
        <p:nvSpPr>
          <p:cNvPr id="154" name="Google Shape;154;p2"/>
          <p:cNvSpPr txBox="1">
            <a:spLocks noGrp="1"/>
          </p:cNvSpPr>
          <p:nvPr>
            <p:ph type="body" idx="1"/>
          </p:nvPr>
        </p:nvSpPr>
        <p:spPr>
          <a:xfrm>
            <a:off x="677328" y="2160600"/>
            <a:ext cx="5520600" cy="3880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CA"/>
              <a:t>Writing Sample</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CA"/>
              <a:t>Personal Statement and/or Research Statement</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CA"/>
              <a:t>CV (curriculum vitae)</a:t>
            </a:r>
            <a:endParaRPr/>
          </a:p>
          <a:p>
            <a:pPr marL="0" lvl="0" indent="0" algn="l" rtl="0">
              <a:spcBef>
                <a:spcPts val="1000"/>
              </a:spcBef>
              <a:spcAft>
                <a:spcPts val="0"/>
              </a:spcAft>
              <a:buNone/>
            </a:pPr>
            <a:endParaRPr/>
          </a:p>
          <a:p>
            <a:pPr marL="342900" lvl="0" indent="-342900" algn="l" rtl="0">
              <a:spcBef>
                <a:spcPts val="1000"/>
              </a:spcBef>
              <a:spcAft>
                <a:spcPts val="0"/>
              </a:spcAft>
              <a:buSzPts val="1440"/>
              <a:buChar char="►"/>
            </a:pPr>
            <a:r>
              <a:rPr lang="en-CA"/>
              <a:t>Letters of Recommendation (3)</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Post-Secondary Transcripts</a:t>
            </a:r>
            <a:endParaRPr/>
          </a:p>
        </p:txBody>
      </p:sp>
      <p:sp>
        <p:nvSpPr>
          <p:cNvPr id="155" name="Google Shape;155;p2"/>
          <p:cNvSpPr txBox="1">
            <a:spLocks noGrp="1"/>
          </p:cNvSpPr>
          <p:nvPr>
            <p:ph type="body" idx="1"/>
          </p:nvPr>
        </p:nvSpPr>
        <p:spPr>
          <a:xfrm>
            <a:off x="6364576" y="1930400"/>
            <a:ext cx="4092900" cy="3880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1000"/>
              </a:spcBef>
              <a:spcAft>
                <a:spcPts val="0"/>
              </a:spcAft>
              <a:buSzPts val="1440"/>
              <a:buChar char="►"/>
            </a:pPr>
            <a:r>
              <a:rPr lang="en-CA"/>
              <a:t>Application Fees (or waiver)</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GRE (for graduate programs in the US)</a:t>
            </a:r>
            <a:endParaRPr/>
          </a:p>
          <a:p>
            <a:pPr marL="0" lvl="0" indent="0" algn="l" rtl="0">
              <a:spcBef>
                <a:spcPts val="1000"/>
              </a:spcBef>
              <a:spcAft>
                <a:spcPts val="0"/>
              </a:spcAft>
              <a:buNone/>
            </a:pPr>
            <a:endParaRPr/>
          </a:p>
          <a:p>
            <a:pPr marL="342900" lvl="0" indent="-342900" algn="l" rtl="0">
              <a:spcBef>
                <a:spcPts val="1000"/>
              </a:spcBef>
              <a:spcAft>
                <a:spcPts val="0"/>
              </a:spcAft>
              <a:buSzPts val="1440"/>
              <a:buChar char="►"/>
            </a:pPr>
            <a:r>
              <a:rPr lang="en-CA"/>
              <a:t>For non-native speakers of English: English Proficiency Exams (TOEFL, IELTS, or waiver)</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Your online application form and school-specific questions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639e681f6b_0_8"/>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CA"/>
              <a:t>What are they?</a:t>
            </a:r>
            <a:endParaRPr/>
          </a:p>
        </p:txBody>
      </p:sp>
      <p:sp>
        <p:nvSpPr>
          <p:cNvPr id="161" name="Google Shape;161;g639e681f6b_0_8"/>
          <p:cNvSpPr txBox="1">
            <a:spLocks noGrp="1"/>
          </p:cNvSpPr>
          <p:nvPr>
            <p:ph type="body" idx="1"/>
          </p:nvPr>
        </p:nvSpPr>
        <p:spPr>
          <a:xfrm>
            <a:off x="5086703" y="1488600"/>
            <a:ext cx="5520600" cy="3880800"/>
          </a:xfrm>
          <a:prstGeom prst="rect">
            <a:avLst/>
          </a:prstGeom>
          <a:noFill/>
          <a:ln>
            <a:noFill/>
          </a:ln>
        </p:spPr>
        <p:txBody>
          <a:bodyPr spcFirstLastPara="1" wrap="square" lIns="91425" tIns="45700" rIns="91425" bIns="45700" anchor="t" anchorCtr="0">
            <a:noAutofit/>
          </a:bodyPr>
          <a:lstStyle/>
          <a:p>
            <a:pPr marL="342900" lvl="0" indent="0" algn="l" rtl="0">
              <a:spcBef>
                <a:spcPts val="0"/>
              </a:spcBef>
              <a:spcAft>
                <a:spcPts val="0"/>
              </a:spcAft>
              <a:buNone/>
            </a:pPr>
            <a:r>
              <a:rPr lang="en-CA" b="1"/>
              <a:t>Things we will focus on in more detail later in the afternoon</a:t>
            </a:r>
            <a:endParaRPr/>
          </a:p>
          <a:p>
            <a:pPr marL="342900" lvl="0" indent="-342900" algn="l" rtl="0">
              <a:spcBef>
                <a:spcPts val="0"/>
              </a:spcBef>
              <a:spcAft>
                <a:spcPts val="0"/>
              </a:spcAft>
              <a:buSzPts val="1440"/>
              <a:buChar char="►"/>
            </a:pPr>
            <a:r>
              <a:rPr lang="en-CA"/>
              <a:t>Writing Sample</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CA"/>
              <a:t>Personal Statement and/or Research Statement</a:t>
            </a:r>
            <a:endParaRPr/>
          </a:p>
          <a:p>
            <a:pPr marL="0" lvl="0" indent="0" algn="l" rtl="0">
              <a:spcBef>
                <a:spcPts val="1000"/>
              </a:spcBef>
              <a:spcAft>
                <a:spcPts val="0"/>
              </a:spcAft>
              <a:buNone/>
            </a:pPr>
            <a:endParaRPr/>
          </a:p>
          <a:p>
            <a:pPr marL="342900" lvl="0" indent="-342900" algn="l" rtl="0">
              <a:spcBef>
                <a:spcPts val="1000"/>
              </a:spcBef>
              <a:spcAft>
                <a:spcPts val="0"/>
              </a:spcAft>
              <a:buSzPts val="1440"/>
              <a:buChar char="►"/>
            </a:pPr>
            <a:r>
              <a:rPr lang="en-CA"/>
              <a:t>Letters of Recommendation (3)</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Financial costs of graduate applications</a:t>
            </a:r>
            <a:endParaRPr/>
          </a:p>
        </p:txBody>
      </p:sp>
      <p:sp>
        <p:nvSpPr>
          <p:cNvPr id="162" name="Google Shape;162;g639e681f6b_0_8"/>
          <p:cNvSpPr txBox="1">
            <a:spLocks noGrp="1"/>
          </p:cNvSpPr>
          <p:nvPr>
            <p:ph type="body" idx="1"/>
          </p:nvPr>
        </p:nvSpPr>
        <p:spPr>
          <a:xfrm>
            <a:off x="677325" y="1364175"/>
            <a:ext cx="4069500" cy="5256600"/>
          </a:xfrm>
          <a:prstGeom prst="rect">
            <a:avLst/>
          </a:prstGeom>
          <a:noFill/>
          <a:ln>
            <a:noFill/>
          </a:ln>
        </p:spPr>
        <p:txBody>
          <a:bodyPr spcFirstLastPara="1" wrap="square" lIns="91425" tIns="45700" rIns="91425" bIns="45700" anchor="t" anchorCtr="0">
            <a:noAutofit/>
          </a:bodyPr>
          <a:lstStyle/>
          <a:p>
            <a:pPr marL="342900" marR="0" lvl="0" indent="0" algn="l" rtl="0">
              <a:lnSpc>
                <a:spcPct val="100000"/>
              </a:lnSpc>
              <a:spcBef>
                <a:spcPts val="1000"/>
              </a:spcBef>
              <a:spcAft>
                <a:spcPts val="0"/>
              </a:spcAft>
              <a:buNone/>
            </a:pPr>
            <a:r>
              <a:rPr lang="en-CA" b="1"/>
              <a:t>Things we will talk about now</a:t>
            </a:r>
            <a:endParaRPr b="1"/>
          </a:p>
          <a:p>
            <a:pPr marL="342900" lvl="0" indent="-342900" algn="l" rtl="0">
              <a:spcBef>
                <a:spcPts val="1000"/>
              </a:spcBef>
              <a:spcAft>
                <a:spcPts val="0"/>
              </a:spcAft>
              <a:buSzPts val="1440"/>
              <a:buChar char="►"/>
            </a:pPr>
            <a:r>
              <a:rPr lang="en-CA"/>
              <a:t>Your online application form and school-specific questions</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CV (curriculum vitae)</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Post-Secondary Transcripts</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GRE (for graduate programs in the US)</a:t>
            </a:r>
            <a:endParaRPr/>
          </a:p>
          <a:p>
            <a:pPr marL="0" lvl="0" indent="0" algn="l" rtl="0">
              <a:spcBef>
                <a:spcPts val="1000"/>
              </a:spcBef>
              <a:spcAft>
                <a:spcPts val="0"/>
              </a:spcAft>
              <a:buNone/>
            </a:pPr>
            <a:endParaRPr/>
          </a:p>
          <a:p>
            <a:pPr marL="342900" lvl="0" indent="-342900" algn="l" rtl="0">
              <a:spcBef>
                <a:spcPts val="1000"/>
              </a:spcBef>
              <a:spcAft>
                <a:spcPts val="0"/>
              </a:spcAft>
              <a:buSzPts val="1440"/>
              <a:buChar char="►"/>
            </a:pPr>
            <a:r>
              <a:rPr lang="en-CA"/>
              <a:t>For non-native speakers of English: English Proficiency Exams (TOEFL, IELTS, or waiver)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100"/>
              <a:buFont typeface="Arial"/>
              <a:buNone/>
            </a:pPr>
            <a:r>
              <a:rPr lang="en-CA"/>
              <a:t>Your online application portal</a:t>
            </a:r>
            <a:endParaRPr/>
          </a:p>
          <a:p>
            <a:pPr marL="0" lvl="0" indent="0" algn="l" rtl="0">
              <a:spcBef>
                <a:spcPts val="0"/>
              </a:spcBef>
              <a:spcAft>
                <a:spcPts val="0"/>
              </a:spcAft>
              <a:buClr>
                <a:schemeClr val="accent1"/>
              </a:buClr>
              <a:buSzPts val="3600"/>
              <a:buFont typeface="Trebuchet MS"/>
              <a:buNone/>
            </a:pPr>
            <a:endParaRPr/>
          </a:p>
        </p:txBody>
      </p:sp>
      <p:sp>
        <p:nvSpPr>
          <p:cNvPr id="169" name="Google Shape;169;p3"/>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342900" lvl="0" indent="-342900" algn="l" rtl="0">
              <a:spcBef>
                <a:spcPts val="1000"/>
              </a:spcBef>
              <a:spcAft>
                <a:spcPts val="0"/>
              </a:spcAft>
              <a:buSzPts val="1440"/>
              <a:buChar char="►"/>
            </a:pPr>
            <a:r>
              <a:rPr lang="en-CA"/>
              <a:t>Unlike undergraduate admissions in the US where you can use Common Application or Coalition or UC Admissions, etc. to manage your application form for multiple schools, most graduate programs use their own application system.</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This means that you have to create an online profile for </a:t>
            </a:r>
            <a:r>
              <a:rPr lang="en-CA" b="1"/>
              <a:t>every single program</a:t>
            </a:r>
            <a:r>
              <a:rPr lang="en-CA"/>
              <a:t> that you want to apply to, and enter your biographical data for </a:t>
            </a:r>
            <a:r>
              <a:rPr lang="en-CA" b="1"/>
              <a:t>each of them</a:t>
            </a:r>
            <a:r>
              <a:rPr lang="en-CA"/>
              <a:t>.</a:t>
            </a:r>
            <a:endParaRPr/>
          </a:p>
          <a:p>
            <a:pPr marL="342900" lvl="0" indent="0" algn="l" rtl="0">
              <a:spcBef>
                <a:spcPts val="1000"/>
              </a:spcBef>
              <a:spcAft>
                <a:spcPts val="0"/>
              </a:spcAft>
              <a:buNone/>
            </a:pPr>
            <a:endParaRPr/>
          </a:p>
          <a:p>
            <a:pPr marL="342900" lvl="0" indent="-342900" algn="l" rtl="0">
              <a:spcBef>
                <a:spcPts val="1000"/>
              </a:spcBef>
              <a:spcAft>
                <a:spcPts val="0"/>
              </a:spcAft>
              <a:buSzPts val="1440"/>
              <a:buChar char="►"/>
            </a:pPr>
            <a:r>
              <a:rPr lang="en-CA"/>
              <a:t>This sucks. Any tips?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Start Early! ...Why?</a:t>
            </a:r>
            <a:endParaRPr/>
          </a:p>
        </p:txBody>
      </p:sp>
      <p:sp>
        <p:nvSpPr>
          <p:cNvPr id="175" name="Google Shape;175;p4"/>
          <p:cNvSpPr txBox="1">
            <a:spLocks noGrp="1"/>
          </p:cNvSpPr>
          <p:nvPr>
            <p:ph type="body" idx="1"/>
          </p:nvPr>
        </p:nvSpPr>
        <p:spPr>
          <a:xfrm>
            <a:off x="677325" y="1445698"/>
            <a:ext cx="8596800" cy="45957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CA"/>
              <a:t>Biographical information is not something that, if you wait longer to complete, they will be better. You just have to enter them and get over with it.</a:t>
            </a:r>
            <a:endParaRPr/>
          </a:p>
          <a:p>
            <a:pPr marL="342900" lvl="0" indent="0" algn="l" rtl="0">
              <a:spcBef>
                <a:spcPts val="0"/>
              </a:spcBef>
              <a:spcAft>
                <a:spcPts val="0"/>
              </a:spcAft>
              <a:buNone/>
            </a:pPr>
            <a:endParaRPr/>
          </a:p>
          <a:p>
            <a:pPr marL="342900" lvl="0" indent="-342900" algn="l" rtl="0">
              <a:spcBef>
                <a:spcPts val="0"/>
              </a:spcBef>
              <a:spcAft>
                <a:spcPts val="0"/>
              </a:spcAft>
              <a:buSzPts val="1440"/>
              <a:buChar char="►"/>
            </a:pPr>
            <a:r>
              <a:rPr lang="en-CA"/>
              <a:t>Some application portals might surprise you with specific questions or requirements that are nowhere to be found outside of the portal.</a:t>
            </a:r>
            <a:endParaRPr/>
          </a:p>
          <a:p>
            <a:pPr marL="742950" lvl="0" indent="0" algn="l" rtl="0">
              <a:spcBef>
                <a:spcPts val="0"/>
              </a:spcBef>
              <a:spcAft>
                <a:spcPts val="0"/>
              </a:spcAft>
              <a:buNone/>
            </a:pPr>
            <a:endParaRPr/>
          </a:p>
          <a:p>
            <a:pPr marL="742950" lvl="1" indent="-285750" algn="l" rtl="0">
              <a:spcBef>
                <a:spcPts val="0"/>
              </a:spcBef>
              <a:spcAft>
                <a:spcPts val="0"/>
              </a:spcAft>
              <a:buSzPts val="1440"/>
              <a:buChar char="►"/>
            </a:pPr>
            <a:r>
              <a:rPr lang="en-CA"/>
              <a:t>Some schools </a:t>
            </a:r>
            <a:r>
              <a:rPr lang="en-CA" b="1"/>
              <a:t>only</a:t>
            </a:r>
            <a:r>
              <a:rPr lang="en-CA"/>
              <a:t> accept paper versions of your transcript.</a:t>
            </a:r>
            <a:endParaRPr/>
          </a:p>
          <a:p>
            <a:pPr marL="742950" lvl="0" indent="0" algn="l" rtl="0">
              <a:spcBef>
                <a:spcPts val="0"/>
              </a:spcBef>
              <a:spcAft>
                <a:spcPts val="0"/>
              </a:spcAft>
              <a:buNone/>
            </a:pPr>
            <a:endParaRPr/>
          </a:p>
          <a:p>
            <a:pPr marL="742950" lvl="1" indent="-285750" algn="l" rtl="0">
              <a:spcBef>
                <a:spcPts val="0"/>
              </a:spcBef>
              <a:spcAft>
                <a:spcPts val="0"/>
              </a:spcAft>
              <a:buSzPts val="1440"/>
              <a:buChar char="►"/>
            </a:pPr>
            <a:r>
              <a:rPr lang="en-CA"/>
              <a:t>There are supplementary short answer questions, such as diversity questions (how can you contribute to the diversity of the program/university), employment history questions, research history questions, personal history questions, etc.</a:t>
            </a:r>
            <a:endParaRPr/>
          </a:p>
          <a:p>
            <a:pPr marL="342900" lvl="0" indent="0" algn="l" rtl="0">
              <a:spcBef>
                <a:spcPts val="0"/>
              </a:spcBef>
              <a:spcAft>
                <a:spcPts val="0"/>
              </a:spcAft>
              <a:buNone/>
            </a:pPr>
            <a:endParaRPr/>
          </a:p>
          <a:p>
            <a:pPr marL="342900" lvl="0" indent="-342900" algn="l" rtl="0">
              <a:spcBef>
                <a:spcPts val="0"/>
              </a:spcBef>
              <a:spcAft>
                <a:spcPts val="0"/>
              </a:spcAft>
              <a:buSzPts val="1440"/>
              <a:buChar char="►"/>
            </a:pPr>
            <a:r>
              <a:rPr lang="en-CA"/>
              <a:t>Your recommenders will also have to create accounts for all the schools and submit their letters individually! It’s also a long process for them. So you would want to invite them early.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63aa2c72b4_0_0"/>
          <p:cNvSpPr txBox="1">
            <a:spLocks noGrp="1"/>
          </p:cNvSpPr>
          <p:nvPr>
            <p:ph type="title"/>
          </p:nvPr>
        </p:nvSpPr>
        <p:spPr>
          <a:xfrm>
            <a:off x="630209" y="61547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Exercise: Make a list</a:t>
            </a:r>
            <a:endParaRPr/>
          </a:p>
        </p:txBody>
      </p:sp>
      <p:sp>
        <p:nvSpPr>
          <p:cNvPr id="182" name="Google Shape;182;g63aa2c72b4_0_0"/>
          <p:cNvSpPr txBox="1">
            <a:spLocks noGrp="1"/>
          </p:cNvSpPr>
          <p:nvPr>
            <p:ph type="body" idx="1"/>
          </p:nvPr>
        </p:nvSpPr>
        <p:spPr>
          <a:xfrm>
            <a:off x="630209" y="155963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https://tinyurl.com/applicationpackageexercise</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Go to the website of a philosophy department you are interested in applying to.</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Fill out the application requirements for that department on this form.</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Note any department/school specific requirements on the additional notes, such as: word limit on writing sample, special submissions methods for reference letters, etc.</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(optional, strongly recommended) Open an account on their application portal.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CA"/>
              <a:t>CV (curriculum vitae)</a:t>
            </a:r>
            <a:endParaRPr/>
          </a:p>
        </p:txBody>
      </p:sp>
      <p:sp>
        <p:nvSpPr>
          <p:cNvPr id="189" name="Google Shape;189;p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CA"/>
              <a:t>A CV is </a:t>
            </a:r>
            <a:r>
              <a:rPr lang="en-CA" b="1"/>
              <a:t>not</a:t>
            </a:r>
            <a:r>
              <a:rPr lang="en-CA"/>
              <a:t> a resume. Resumes are short (2-page) synopses of your experience and skills for non-academic job positions.</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CA"/>
              <a:t>CV, on the other hand, is a longer synopsis (2 to several pages) of your educational, academic, research, and professional service background.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639e681f6b_0_2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What to include on the CV for graduate schools</a:t>
            </a:r>
            <a:endParaRPr/>
          </a:p>
        </p:txBody>
      </p:sp>
      <p:sp>
        <p:nvSpPr>
          <p:cNvPr id="196" name="Google Shape;196;g639e681f6b_0_24"/>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342900" lvl="0" indent="-342900" algn="l" rtl="0">
              <a:spcBef>
                <a:spcPts val="1000"/>
              </a:spcBef>
              <a:spcAft>
                <a:spcPts val="0"/>
              </a:spcAft>
              <a:buSzPts val="1440"/>
              <a:buChar char="►"/>
            </a:pPr>
            <a:r>
              <a:rPr lang="en-CA"/>
              <a:t>education</a:t>
            </a:r>
            <a:endParaRPr/>
          </a:p>
          <a:p>
            <a:pPr marL="342900" lvl="0" indent="-342900" algn="l" rtl="0">
              <a:spcBef>
                <a:spcPts val="1000"/>
              </a:spcBef>
              <a:spcAft>
                <a:spcPts val="0"/>
              </a:spcAft>
              <a:buSzPts val="1440"/>
              <a:buChar char="►"/>
            </a:pPr>
            <a:r>
              <a:rPr lang="en-CA"/>
              <a:t>experience (presentations, summer school, research assistance)</a:t>
            </a:r>
            <a:endParaRPr/>
          </a:p>
          <a:p>
            <a:pPr marL="342900" lvl="0" indent="-342900" algn="l" rtl="0">
              <a:spcBef>
                <a:spcPts val="1000"/>
              </a:spcBef>
              <a:spcAft>
                <a:spcPts val="0"/>
              </a:spcAft>
              <a:buSzPts val="1440"/>
              <a:buChar char="►"/>
            </a:pPr>
            <a:r>
              <a:rPr lang="en-CA"/>
              <a:t>accomplishments (awards, honors, publications)</a:t>
            </a:r>
            <a:endParaRPr/>
          </a:p>
          <a:p>
            <a:pPr marL="342900" lvl="0" indent="-342900" algn="l" rtl="0">
              <a:spcBef>
                <a:spcPts val="1000"/>
              </a:spcBef>
              <a:spcAft>
                <a:spcPts val="0"/>
              </a:spcAft>
              <a:buSzPts val="1440"/>
              <a:buChar char="►"/>
            </a:pPr>
            <a:r>
              <a:rPr lang="en-CA"/>
              <a:t>activities (philosophy society, MAP chapters)</a:t>
            </a:r>
            <a:endParaRPr/>
          </a:p>
          <a:p>
            <a:pPr marL="342900" lvl="0" indent="-342900" algn="l" rtl="0">
              <a:spcBef>
                <a:spcPts val="1000"/>
              </a:spcBef>
              <a:spcAft>
                <a:spcPts val="0"/>
              </a:spcAft>
              <a:buSzPts val="1440"/>
              <a:buChar char="►"/>
            </a:pPr>
            <a:r>
              <a:rPr lang="en-CA"/>
              <a:t>special qualifications (language proficiency, programming and markdown languages)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639e681f6b_0_3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Sample CVs (please do not share outside of this workshop)</a:t>
            </a:r>
            <a:endParaRPr/>
          </a:p>
        </p:txBody>
      </p:sp>
      <p:sp>
        <p:nvSpPr>
          <p:cNvPr id="203" name="Google Shape;203;g639e681f6b_0_3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639e681f6b_0_3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How to write a CV</a:t>
            </a:r>
            <a:endParaRPr/>
          </a:p>
        </p:txBody>
      </p:sp>
      <p:sp>
        <p:nvSpPr>
          <p:cNvPr id="210" name="Google Shape;210;g639e681f6b_0_37"/>
          <p:cNvSpPr txBox="1">
            <a:spLocks noGrp="1"/>
          </p:cNvSpPr>
          <p:nvPr>
            <p:ph type="body" idx="1"/>
          </p:nvPr>
        </p:nvSpPr>
        <p:spPr>
          <a:xfrm>
            <a:off x="677325" y="1590252"/>
            <a:ext cx="8596800" cy="44511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There are excellent online guides to writing a CV. Those produced by a university’s career development office are particularly relevant. For example:</a:t>
            </a:r>
            <a:endParaRPr/>
          </a:p>
          <a:p>
            <a:pPr marL="914400" lvl="1" indent="-320040" algn="l" rtl="0">
              <a:spcBef>
                <a:spcPts val="0"/>
              </a:spcBef>
              <a:spcAft>
                <a:spcPts val="0"/>
              </a:spcAft>
              <a:buSzPts val="1440"/>
              <a:buChar char="►"/>
            </a:pPr>
            <a:r>
              <a:rPr lang="en-CA" u="sng">
                <a:solidFill>
                  <a:schemeClr val="hlink"/>
                </a:solidFill>
                <a:hlinkClick r:id="rId3"/>
              </a:rPr>
              <a:t>https://grad.ucla.edu/asis/agep/advcv.pdf</a:t>
            </a:r>
            <a:endParaRPr/>
          </a:p>
          <a:p>
            <a:pPr marL="914400" lvl="1" indent="-320040" algn="l" rtl="0">
              <a:spcBef>
                <a:spcPts val="0"/>
              </a:spcBef>
              <a:spcAft>
                <a:spcPts val="0"/>
              </a:spcAft>
              <a:buSzPts val="1440"/>
              <a:buChar char="►"/>
            </a:pPr>
            <a:r>
              <a:rPr lang="en-CA" u="sng">
                <a:solidFill>
                  <a:schemeClr val="hlink"/>
                </a:solidFill>
                <a:hlinkClick r:id="rId4"/>
              </a:rPr>
              <a:t>https://www.pomona.edu/administration/career-development/how-to/write-curriculum-vitae</a:t>
            </a:r>
            <a:endParaRPr/>
          </a:p>
          <a:p>
            <a:pPr marL="914400" lvl="1" indent="-320040" algn="l" rtl="0">
              <a:spcBef>
                <a:spcPts val="0"/>
              </a:spcBef>
              <a:spcAft>
                <a:spcPts val="0"/>
              </a:spcAft>
              <a:buSzPts val="1440"/>
              <a:buChar char="►"/>
            </a:pPr>
            <a:r>
              <a:rPr lang="en-CA" u="sng">
                <a:solidFill>
                  <a:schemeClr val="hlink"/>
                </a:solidFill>
                <a:hlinkClick r:id="rId5"/>
              </a:rPr>
              <a:t>https://grad.illinois.edu/sites/default/files/PDFs/CVsamples.pdf</a:t>
            </a:r>
            <a:endParaRPr/>
          </a:p>
          <a:p>
            <a:pPr marL="914400" lvl="0" indent="0" algn="l" rtl="0">
              <a:spcBef>
                <a:spcPts val="1000"/>
              </a:spcBef>
              <a:spcAft>
                <a:spcPts val="0"/>
              </a:spcAft>
              <a:buNone/>
            </a:pPr>
            <a:endParaRPr/>
          </a:p>
          <a:p>
            <a:pPr marL="457200" lvl="0" indent="-320040" algn="l" rtl="0">
              <a:spcBef>
                <a:spcPts val="1000"/>
              </a:spcBef>
              <a:spcAft>
                <a:spcPts val="0"/>
              </a:spcAft>
              <a:buSzPts val="1440"/>
              <a:buChar char="►"/>
            </a:pPr>
            <a:r>
              <a:rPr lang="en-CA"/>
              <a:t>Learn by reading others’ CVs! Go to the website of a philosophy graduate program you want to apply to. Find the personal website of their graduate students, and download their CVs.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Go to your college’s career development office or graduate resource center for editing help!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639e681f6b_0_4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Post-Secondary Transcripts</a:t>
            </a:r>
            <a:endParaRPr/>
          </a:p>
        </p:txBody>
      </p:sp>
      <p:sp>
        <p:nvSpPr>
          <p:cNvPr id="217" name="Google Shape;217;g639e681f6b_0_47"/>
          <p:cNvSpPr txBox="1">
            <a:spLocks noGrp="1"/>
          </p:cNvSpPr>
          <p:nvPr>
            <p:ph type="body" idx="1"/>
          </p:nvPr>
        </p:nvSpPr>
        <p:spPr>
          <a:xfrm>
            <a:off x="677325" y="1585002"/>
            <a:ext cx="8596800" cy="44565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Most graduate programs will ask for all your post-secondary transcripts, including transcripts from your undergraduate institution, summer schools, exchange programs, study abroad, etc.</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If you have attended multiple post-secondary institutions, you might have to prepare multiple post-secondary transcripts.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There are three ways a graduate program might ask for your transcripts:</a:t>
            </a:r>
            <a:endParaRPr/>
          </a:p>
          <a:p>
            <a:pPr marL="914400" lvl="1" indent="-320040" algn="l" rtl="0">
              <a:spcBef>
                <a:spcPts val="0"/>
              </a:spcBef>
              <a:spcAft>
                <a:spcPts val="0"/>
              </a:spcAft>
              <a:buSzPts val="1440"/>
              <a:buChar char="►"/>
            </a:pPr>
            <a:r>
              <a:rPr lang="en-CA"/>
              <a:t>Official physical copies</a:t>
            </a:r>
            <a:endParaRPr/>
          </a:p>
          <a:p>
            <a:pPr marL="914400" lvl="1" indent="-320040" algn="l" rtl="0">
              <a:spcBef>
                <a:spcPts val="0"/>
              </a:spcBef>
              <a:spcAft>
                <a:spcPts val="0"/>
              </a:spcAft>
              <a:buSzPts val="1440"/>
              <a:buChar char="►"/>
            </a:pPr>
            <a:r>
              <a:rPr lang="en-CA"/>
              <a:t>Official electronic copies</a:t>
            </a:r>
            <a:endParaRPr/>
          </a:p>
          <a:p>
            <a:pPr marL="914400" lvl="1" indent="-320040" algn="l" rtl="0">
              <a:spcBef>
                <a:spcPts val="0"/>
              </a:spcBef>
              <a:spcAft>
                <a:spcPts val="0"/>
              </a:spcAft>
              <a:buSzPts val="1440"/>
              <a:buChar char="►"/>
            </a:pPr>
            <a:r>
              <a:rPr lang="en-CA"/>
              <a:t>Unofficial electronic copies (self-upload)</a:t>
            </a:r>
            <a:endParaRPr/>
          </a:p>
          <a:p>
            <a:pPr marL="914400" lvl="0" indent="0" algn="l" rtl="0">
              <a:spcBef>
                <a:spcPts val="1000"/>
              </a:spcBef>
              <a:spcAft>
                <a:spcPts val="0"/>
              </a:spcAft>
              <a:buNone/>
            </a:pPr>
            <a:endParaRPr/>
          </a:p>
          <a:p>
            <a:pPr marL="457200" lvl="0" indent="-320040" algn="l" rtl="0">
              <a:spcBef>
                <a:spcPts val="1000"/>
              </a:spcBef>
              <a:spcAft>
                <a:spcPts val="0"/>
              </a:spcAft>
              <a:buSzPts val="1440"/>
              <a:buChar char="►"/>
            </a:pPr>
            <a:r>
              <a:rPr lang="en-CA"/>
              <a:t>Your home institution might charge a fee for delivering a transcript (mine did), and might require processing time.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639e681f6b_0_53"/>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GRE General Test</a:t>
            </a:r>
            <a:endParaRPr/>
          </a:p>
        </p:txBody>
      </p:sp>
      <p:sp>
        <p:nvSpPr>
          <p:cNvPr id="224" name="Google Shape;224;g639e681f6b_0_53"/>
          <p:cNvSpPr txBox="1">
            <a:spLocks noGrp="1"/>
          </p:cNvSpPr>
          <p:nvPr>
            <p:ph type="body" idx="1"/>
          </p:nvPr>
        </p:nvSpPr>
        <p:spPr>
          <a:xfrm>
            <a:off x="677325" y="1542075"/>
            <a:ext cx="8596800" cy="44994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Three parts: Verbal Reasoning (170 points), Quantitative Reasoning (170 points), and Analytic Writing (6 points).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Close to 4 hours and costs whopping $205 per test (with financial-based waivers available through ETS).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Most US graduate programs require the GRE for admission</a:t>
            </a:r>
            <a:endParaRPr/>
          </a:p>
          <a:p>
            <a:pPr marL="914400" lvl="1" indent="-320040" algn="l" rtl="0">
              <a:spcBef>
                <a:spcPts val="0"/>
              </a:spcBef>
              <a:spcAft>
                <a:spcPts val="0"/>
              </a:spcAft>
              <a:buSzPts val="1440"/>
              <a:buChar char="►"/>
            </a:pPr>
            <a:r>
              <a:rPr lang="en-CA"/>
              <a:t>GRE is optional for some programs (kudos to them!): University of Michigan, University of Pennsylvania, Cornell, Johns Hopkins, etc. </a:t>
            </a:r>
            <a:endParaRPr/>
          </a:p>
          <a:p>
            <a:pPr marL="9144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There have been talks about abolishing the GRE test within philosophy, because people argue that it does not measure philosophical aptitude (read about the </a:t>
            </a:r>
            <a:r>
              <a:rPr lang="en-CA" u="sng">
                <a:solidFill>
                  <a:schemeClr val="hlink"/>
                </a:solidFill>
                <a:hlinkClick r:id="rId3"/>
              </a:rPr>
              <a:t>decision by UPenn</a:t>
            </a:r>
            <a:r>
              <a:rPr lang="en-CA"/>
              <a:t>). However, change is slow. For the foreseeable future, GRE would still remain a requirement in graduate admissions.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639e681f6b_0_6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How to study for the GRE?</a:t>
            </a:r>
            <a:endParaRPr/>
          </a:p>
        </p:txBody>
      </p:sp>
      <p:sp>
        <p:nvSpPr>
          <p:cNvPr id="231" name="Google Shape;231;g639e681f6b_0_60"/>
          <p:cNvSpPr txBox="1">
            <a:spLocks noGrp="1"/>
          </p:cNvSpPr>
          <p:nvPr>
            <p:ph type="body" idx="1"/>
          </p:nvPr>
        </p:nvSpPr>
        <p:spPr>
          <a:xfrm>
            <a:off x="677334" y="166663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GRE is not easy, and it takes time to familiarize yourself with the question types.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We’re not very well-equipped to give GRE study tips, but here are some free resources:</a:t>
            </a:r>
            <a:endParaRPr/>
          </a:p>
          <a:p>
            <a:pPr marL="914400" lvl="1" indent="-320040" algn="l" rtl="0">
              <a:spcBef>
                <a:spcPts val="0"/>
              </a:spcBef>
              <a:spcAft>
                <a:spcPts val="0"/>
              </a:spcAft>
              <a:buSzPts val="1440"/>
              <a:buChar char="►"/>
            </a:pPr>
            <a:r>
              <a:rPr lang="en-CA"/>
              <a:t>2 Official GRE practice tests: </a:t>
            </a:r>
            <a:r>
              <a:rPr lang="en-CA" u="sng">
                <a:solidFill>
                  <a:schemeClr val="hlink"/>
                </a:solidFill>
                <a:hlinkClick r:id="rId3"/>
              </a:rPr>
              <a:t>https://www.ets.org/gre/revised_general/prepare/powerprep</a:t>
            </a:r>
            <a:endParaRPr/>
          </a:p>
          <a:p>
            <a:pPr marL="914400" lvl="1" indent="-320040" algn="l" rtl="0">
              <a:spcBef>
                <a:spcPts val="0"/>
              </a:spcBef>
              <a:spcAft>
                <a:spcPts val="0"/>
              </a:spcAft>
              <a:buSzPts val="1440"/>
              <a:buChar char="►"/>
            </a:pPr>
            <a:r>
              <a:rPr lang="en-CA"/>
              <a:t>Magoosh vocabulary flashcards: </a:t>
            </a:r>
            <a:r>
              <a:rPr lang="en-CA" u="sng">
                <a:solidFill>
                  <a:schemeClr val="hlink"/>
                </a:solidFill>
                <a:hlinkClick r:id="rId4"/>
              </a:rPr>
              <a:t>https://gre.magoosh.com/flashcards/vocabulary</a:t>
            </a:r>
            <a:endParaRPr/>
          </a:p>
          <a:p>
            <a:pPr marL="9144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GRE Official Guide ($40) is also popular among test takers. Other test prep companies (Princeton Review, Magoosh, Kaplan) also have study guides.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Ask the seniors in your college to see if they have second-hand study guides.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639e681f6b_0_7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English Proficiency Exams</a:t>
            </a:r>
            <a:endParaRPr/>
          </a:p>
        </p:txBody>
      </p:sp>
      <p:sp>
        <p:nvSpPr>
          <p:cNvPr id="238" name="Google Shape;238;g639e681f6b_0_7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If you’re not a native speaker of English, graduate programs might require you to also submit results of English Proficiency Exams (TOEFL or IELTS).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Most (not all!) graduate programs would waive the English proficiency exam requirement for students who’ve completed a bachelor’s degree in the US or another English-speaking country.</a:t>
            </a:r>
            <a:endParaRPr/>
          </a:p>
          <a:p>
            <a:pPr marL="914400" lvl="1" indent="-320040" algn="l" rtl="0">
              <a:spcBef>
                <a:spcPts val="0"/>
              </a:spcBef>
              <a:spcAft>
                <a:spcPts val="0"/>
              </a:spcAft>
              <a:buSzPts val="1440"/>
              <a:buChar char="►"/>
            </a:pPr>
            <a:r>
              <a:rPr lang="en-CA"/>
              <a:t>Notable exceptions: Carnegie Mellon University, UC Irvine (waived for admissions, not for teaching assistant appointment*)</a:t>
            </a:r>
            <a:endParaRPr/>
          </a:p>
          <a:p>
            <a:pPr marL="0" lvl="0" indent="0" algn="l" rtl="0">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0"/>
              </a:spcAft>
              <a:buNone/>
            </a:pPr>
            <a:r>
              <a:rPr lang="en-CA"/>
              <a:t>*this might change in the future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639e681f6b_0_7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FAQ: How much is each component weighted in an application?</a:t>
            </a:r>
            <a:endParaRPr/>
          </a:p>
        </p:txBody>
      </p:sp>
      <p:sp>
        <p:nvSpPr>
          <p:cNvPr id="245" name="Google Shape;245;g639e681f6b_0_76"/>
          <p:cNvSpPr txBox="1">
            <a:spLocks noGrp="1"/>
          </p:cNvSpPr>
          <p:nvPr>
            <p:ph type="body" idx="1"/>
          </p:nvPr>
        </p:nvSpPr>
        <p:spPr>
          <a:xfrm>
            <a:off x="677334" y="19304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It varies from program to program.</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The story you would usually hear is that the writing sample is the most important aspect of an application, as it is supposed to demonstrate your best philosophical thinking to date. The next down the list would be letters of recommendation and (philosophy) GPA. Then the personal/research statement and the GRE score.</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Again, it differs from program to program, and programs might equivocate by saying that they are looking for well-rounded applicants…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This is a good question to ask the faculty panelists who’ve all served on admission committees.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639e681f6b_0_8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FAQ: Is it true that a high GPA means someone can afford a low GRE score and vice-versa?</a:t>
            </a:r>
            <a:endParaRPr/>
          </a:p>
        </p:txBody>
      </p:sp>
      <p:sp>
        <p:nvSpPr>
          <p:cNvPr id="252" name="Google Shape;252;g639e681f6b_0_82"/>
          <p:cNvSpPr txBox="1">
            <a:spLocks noGrp="1"/>
          </p:cNvSpPr>
          <p:nvPr>
            <p:ph type="body" idx="1"/>
          </p:nvPr>
        </p:nvSpPr>
        <p:spPr>
          <a:xfrm>
            <a:off x="677334" y="240153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We don’t know the answer to the question so we sent out a survey to faculty members who’ve served on admission committees in various universities.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People’s opinion towards grades vary, though they seem to think that GPA is at least as important as the GRE, and usually more important. So it’s easier to get in with a high GPA low GRE combo than vice versa.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63aa2c72b4_0_41"/>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CA"/>
              <a:t>But how high/low is a high/low GPA?</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259" name="Google Shape;259;g63aa2c72b4_0_41"/>
          <p:cNvSpPr txBox="1">
            <a:spLocks noGrp="1"/>
          </p:cNvSpPr>
          <p:nvPr>
            <p:ph type="body" idx="1"/>
          </p:nvPr>
        </p:nvSpPr>
        <p:spPr>
          <a:xfrm>
            <a:off x="773700" y="1520902"/>
            <a:ext cx="8596800" cy="4654200"/>
          </a:xfrm>
          <a:prstGeom prst="rect">
            <a:avLst/>
          </a:prstGeom>
        </p:spPr>
        <p:txBody>
          <a:bodyPr spcFirstLastPara="1" wrap="square" lIns="91425" tIns="45700" rIns="91425" bIns="45700" anchor="t" anchorCtr="0">
            <a:noAutofit/>
          </a:bodyPr>
          <a:lstStyle/>
          <a:p>
            <a:pPr marL="457200" marR="0" lvl="0" indent="-320040" algn="l" rtl="0">
              <a:lnSpc>
                <a:spcPct val="100000"/>
              </a:lnSpc>
              <a:spcBef>
                <a:spcPts val="1000"/>
              </a:spcBef>
              <a:spcAft>
                <a:spcPts val="0"/>
              </a:spcAft>
              <a:buClr>
                <a:schemeClr val="accent1"/>
              </a:buClr>
              <a:buSzPts val="1440"/>
              <a:buFont typeface="Noto Sans Symbols"/>
              <a:buChar char="►"/>
            </a:pPr>
            <a:r>
              <a:rPr lang="en-CA"/>
              <a:t>We don’t know for sure, especially as departments/individual committee members have different views on grades.</a:t>
            </a:r>
            <a:endParaRPr/>
          </a:p>
          <a:p>
            <a:pPr marL="457200" marR="0" lvl="0" indent="-320040" algn="l" rtl="0">
              <a:lnSpc>
                <a:spcPct val="100000"/>
              </a:lnSpc>
              <a:spcBef>
                <a:spcPts val="0"/>
              </a:spcBef>
              <a:spcAft>
                <a:spcPts val="0"/>
              </a:spcAft>
              <a:buSzPts val="1440"/>
              <a:buChar char="►"/>
            </a:pPr>
            <a:r>
              <a:rPr lang="en-CA"/>
              <a:t>What we do often hear is that admitted philosophy graduate applicants tend to have really high GPAs. Eric Schwitzgebel, a professor at UC Riverside, reported that in 2007, the median GPA of their matriculated students was 3.89.</a:t>
            </a:r>
            <a:endParaRPr/>
          </a:p>
          <a:p>
            <a:pPr marL="457200" marR="0" lvl="0" indent="-320040" algn="l" rtl="0">
              <a:lnSpc>
                <a:spcPct val="100000"/>
              </a:lnSpc>
              <a:spcBef>
                <a:spcPts val="0"/>
              </a:spcBef>
              <a:spcAft>
                <a:spcPts val="0"/>
              </a:spcAft>
              <a:buSzPts val="1440"/>
              <a:buChar char="►"/>
            </a:pPr>
            <a:r>
              <a:rPr lang="en-CA"/>
              <a:t>Now this should not be a source for immediate panic. First of all, we lack data to show that this number is consistent across schools and over time. Secondly, this might not reflect a university’s preference for applicants of high GPAs, but perhaps philosophy applicants generally have high GPAs to start with (which might as well be true).</a:t>
            </a:r>
            <a:endParaRPr/>
          </a:p>
          <a:p>
            <a:pPr marL="457200" marR="0" lvl="0" indent="-320040" algn="l" rtl="0">
              <a:lnSpc>
                <a:spcPct val="100000"/>
              </a:lnSpc>
              <a:spcBef>
                <a:spcPts val="0"/>
              </a:spcBef>
              <a:spcAft>
                <a:spcPts val="0"/>
              </a:spcAft>
              <a:buClr>
                <a:schemeClr val="accent1"/>
              </a:buClr>
              <a:buSzPts val="1440"/>
              <a:buFont typeface="Noto Sans Symbols"/>
              <a:buChar char="►"/>
            </a:pPr>
            <a:r>
              <a:rPr lang="en-CA"/>
              <a:t>We do know by personal experiences that “you need to have straight A’s in philosophy to get into philosophy graduate programs” is not true. You can get into good programs with less perfect GPA. If anything, upper-level philosophy courses weigh more on your transcript than anything else.</a:t>
            </a:r>
            <a:endParaRPr/>
          </a:p>
          <a:p>
            <a:pPr marL="457200" lvl="0" indent="-320040" algn="l" rtl="0">
              <a:spcBef>
                <a:spcPts val="0"/>
              </a:spcBef>
              <a:spcAft>
                <a:spcPts val="0"/>
              </a:spcAft>
              <a:buSzPts val="1440"/>
              <a:buChar char="►"/>
            </a:pPr>
            <a:r>
              <a:rPr lang="en-CA"/>
              <a:t>This is a question worth asking the faculty panelists about.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63a5cc2242_0_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Any questions?</a:t>
            </a:r>
            <a:endParaRPr/>
          </a:p>
        </p:txBody>
      </p:sp>
      <p:sp>
        <p:nvSpPr>
          <p:cNvPr id="266" name="Google Shape;266;g63a5cc2242_0_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6E5C-BD1B-4417-B99B-46D44FCCCD43}"/>
              </a:ext>
            </a:extLst>
          </p:cNvPr>
          <p:cNvSpPr>
            <a:spLocks noGrp="1"/>
          </p:cNvSpPr>
          <p:nvPr>
            <p:ph type="ctrTitle"/>
          </p:nvPr>
        </p:nvSpPr>
        <p:spPr/>
        <p:txBody>
          <a:bodyPr/>
          <a:lstStyle/>
          <a:p>
            <a:r>
              <a:rPr lang="en-CA" sz="4800" dirty="0"/>
              <a:t>Personal Statement</a:t>
            </a:r>
          </a:p>
        </p:txBody>
      </p:sp>
      <p:sp>
        <p:nvSpPr>
          <p:cNvPr id="3" name="Subtitle 2">
            <a:extLst>
              <a:ext uri="{FF2B5EF4-FFF2-40B4-BE49-F238E27FC236}">
                <a16:creationId xmlns:a16="http://schemas.microsoft.com/office/drawing/2014/main" id="{3E392D11-C96D-4F85-919F-77F5E96469AC}"/>
              </a:ext>
            </a:extLst>
          </p:cNvPr>
          <p:cNvSpPr>
            <a:spLocks noGrp="1"/>
          </p:cNvSpPr>
          <p:nvPr>
            <p:ph type="subTitle" idx="1"/>
          </p:nvPr>
        </p:nvSpPr>
        <p:spPr/>
        <p:txBody>
          <a:bodyPr/>
          <a:lstStyle/>
          <a:p>
            <a:r>
              <a:rPr lang="en-CA" dirty="0"/>
              <a:t>Wonder Philosophy</a:t>
            </a:r>
          </a:p>
        </p:txBody>
      </p:sp>
    </p:spTree>
    <p:extLst>
      <p:ext uri="{BB962C8B-B14F-4D97-AF65-F5344CB8AC3E}">
        <p14:creationId xmlns:p14="http://schemas.microsoft.com/office/powerpoint/2010/main" val="769341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it</a:t>
            </a:r>
          </a:p>
        </p:txBody>
      </p:sp>
      <p:sp>
        <p:nvSpPr>
          <p:cNvPr id="3" name="Content Placeholder 2"/>
          <p:cNvSpPr>
            <a:spLocks noGrp="1"/>
          </p:cNvSpPr>
          <p:nvPr>
            <p:ph idx="1"/>
          </p:nvPr>
        </p:nvSpPr>
        <p:spPr/>
        <p:txBody>
          <a:bodyPr/>
          <a:lstStyle/>
          <a:p>
            <a:r>
              <a:rPr lang="en-CA" dirty="0"/>
              <a:t>Also known as “statement of purpose” “statement of intend”.</a:t>
            </a:r>
          </a:p>
          <a:p>
            <a:endParaRPr lang="en-CA" dirty="0"/>
          </a:p>
          <a:p>
            <a:r>
              <a:rPr lang="en-CA" dirty="0"/>
              <a:t>Some places ask for separate personal &amp; research statements.</a:t>
            </a:r>
          </a:p>
          <a:p>
            <a:endParaRPr lang="en-CA" dirty="0"/>
          </a:p>
          <a:p>
            <a:r>
              <a:rPr lang="en-CA" dirty="0"/>
              <a:t>“Get to know you a little better”</a:t>
            </a:r>
          </a:p>
          <a:p>
            <a:pPr lvl="1"/>
            <a:r>
              <a:rPr lang="en-CA" dirty="0"/>
              <a:t>To be fair, it </a:t>
            </a:r>
            <a:r>
              <a:rPr lang="en-CA" i="1" dirty="0"/>
              <a:t>is</a:t>
            </a:r>
            <a:r>
              <a:rPr lang="en-CA" dirty="0"/>
              <a:t> the only “personalized” aspect of your application</a:t>
            </a:r>
          </a:p>
          <a:p>
            <a:endParaRPr lang="en-CA" dirty="0"/>
          </a:p>
          <a:p>
            <a:r>
              <a:rPr lang="en-CA" dirty="0"/>
              <a:t>What I was told: no one is admitted </a:t>
            </a:r>
            <a:r>
              <a:rPr lang="en-CA" i="1" dirty="0"/>
              <a:t>because of</a:t>
            </a:r>
            <a:r>
              <a:rPr lang="en-CA" dirty="0"/>
              <a:t> their personal statement; some are rejected because of it.</a:t>
            </a:r>
          </a:p>
        </p:txBody>
      </p:sp>
    </p:spTree>
    <p:extLst>
      <p:ext uri="{BB962C8B-B14F-4D97-AF65-F5344CB8AC3E}">
        <p14:creationId xmlns:p14="http://schemas.microsoft.com/office/powerpoint/2010/main" val="422856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Central things to cover</a:t>
            </a:r>
          </a:p>
        </p:txBody>
      </p:sp>
      <p:sp>
        <p:nvSpPr>
          <p:cNvPr id="3" name="Content Placeholder 2"/>
          <p:cNvSpPr>
            <a:spLocks noGrp="1"/>
          </p:cNvSpPr>
          <p:nvPr>
            <p:ph idx="1"/>
          </p:nvPr>
        </p:nvSpPr>
        <p:spPr/>
        <p:txBody>
          <a:bodyPr/>
          <a:lstStyle/>
          <a:p>
            <a:r>
              <a:rPr lang="en-CA" dirty="0"/>
              <a:t>Explain what you’re interested in</a:t>
            </a:r>
          </a:p>
          <a:p>
            <a:pPr lvl="1"/>
            <a:r>
              <a:rPr lang="en-CA" dirty="0"/>
              <a:t>Allow them to judge fit</a:t>
            </a:r>
          </a:p>
          <a:p>
            <a:pPr lvl="1"/>
            <a:r>
              <a:rPr lang="en-CA" dirty="0"/>
              <a:t>Display your background knowledge and competency</a:t>
            </a:r>
          </a:p>
          <a:p>
            <a:endParaRPr lang="en-CA" dirty="0"/>
          </a:p>
          <a:p>
            <a:r>
              <a:rPr lang="en-CA" dirty="0"/>
              <a:t>Explain anything strange about your package</a:t>
            </a:r>
          </a:p>
          <a:p>
            <a:endParaRPr lang="en-CA" dirty="0"/>
          </a:p>
          <a:p>
            <a:r>
              <a:rPr lang="en-CA" dirty="0"/>
              <a:t>Show that you have a basic sense of what grad school looks like and you know what you’re getting yourself into.</a:t>
            </a:r>
          </a:p>
          <a:p>
            <a:pPr lvl="1"/>
            <a:r>
              <a:rPr lang="en-CA" dirty="0"/>
              <a:t>Departments generally want to minimize attrition</a:t>
            </a:r>
          </a:p>
        </p:txBody>
      </p:sp>
    </p:spTree>
    <p:extLst>
      <p:ext uri="{BB962C8B-B14F-4D97-AF65-F5344CB8AC3E}">
        <p14:creationId xmlns:p14="http://schemas.microsoft.com/office/powerpoint/2010/main" val="285351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Explain your research interest</a:t>
            </a:r>
          </a:p>
        </p:txBody>
      </p:sp>
      <p:sp>
        <p:nvSpPr>
          <p:cNvPr id="3" name="Content Placeholder 2"/>
          <p:cNvSpPr>
            <a:spLocks noGrp="1"/>
          </p:cNvSpPr>
          <p:nvPr>
            <p:ph idx="1"/>
          </p:nvPr>
        </p:nvSpPr>
        <p:spPr/>
        <p:txBody>
          <a:bodyPr/>
          <a:lstStyle/>
          <a:p>
            <a:r>
              <a:rPr lang="en-CA" dirty="0"/>
              <a:t>Start with an overview of your academic background.</a:t>
            </a:r>
          </a:p>
          <a:p>
            <a:pPr lvl="1"/>
            <a:r>
              <a:rPr lang="en-CA" dirty="0"/>
              <a:t>Did you major in philosophy? Any double-major? Minor?</a:t>
            </a:r>
          </a:p>
          <a:p>
            <a:pPr lvl="1"/>
            <a:r>
              <a:rPr lang="en-CA" dirty="0"/>
              <a:t>Have you worked at all? (Part-time at Starbucks doesn’t count.)</a:t>
            </a:r>
          </a:p>
          <a:p>
            <a:pPr lvl="1"/>
            <a:r>
              <a:rPr lang="en-CA" dirty="0"/>
              <a:t>What was your focus in the past?</a:t>
            </a:r>
          </a:p>
          <a:p>
            <a:pPr lvl="1"/>
            <a:r>
              <a:rPr lang="en-CA" dirty="0"/>
              <a:t>What do you want to focus on in the future? – Broad strokes identifying fields.</a:t>
            </a:r>
          </a:p>
          <a:p>
            <a:r>
              <a:rPr lang="en-CA" dirty="0"/>
              <a:t>Keep this part professional; no narrative needed. Highlight anything noteworthy.</a:t>
            </a:r>
          </a:p>
          <a:p>
            <a:r>
              <a:rPr lang="en-CA" dirty="0"/>
              <a:t>Don’t spend more than 2/3 of a page (for a 2-page PS). If your background is simple, aim for 1/3.</a:t>
            </a:r>
          </a:p>
        </p:txBody>
      </p:sp>
    </p:spTree>
    <p:extLst>
      <p:ext uri="{BB962C8B-B14F-4D97-AF65-F5344CB8AC3E}">
        <p14:creationId xmlns:p14="http://schemas.microsoft.com/office/powerpoint/2010/main" val="137765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Explain your research interest</a:t>
            </a:r>
          </a:p>
        </p:txBody>
      </p:sp>
      <p:sp>
        <p:nvSpPr>
          <p:cNvPr id="3" name="Content Placeholder 2"/>
          <p:cNvSpPr>
            <a:spLocks noGrp="1"/>
          </p:cNvSpPr>
          <p:nvPr>
            <p:ph idx="1"/>
          </p:nvPr>
        </p:nvSpPr>
        <p:spPr/>
        <p:txBody>
          <a:bodyPr/>
          <a:lstStyle/>
          <a:p>
            <a:r>
              <a:rPr lang="en-CA" dirty="0"/>
              <a:t>Continue with a detailed description of your interest. This part should be 1/3-1/2 page long.</a:t>
            </a:r>
          </a:p>
          <a:p>
            <a:endParaRPr lang="en-CA" dirty="0"/>
          </a:p>
          <a:p>
            <a:r>
              <a:rPr lang="en-CA" dirty="0"/>
              <a:t>Focus on questions. Be specific but try not to take stances.</a:t>
            </a:r>
          </a:p>
          <a:p>
            <a:pPr lvl="1"/>
            <a:r>
              <a:rPr lang="en-CA" dirty="0"/>
              <a:t>E.g., “I am interested in the veil of ignorance in modern collective action context.” Rather than “I think the veil of ignorance is the best framework to understand collective action.”</a:t>
            </a:r>
          </a:p>
          <a:p>
            <a:endParaRPr lang="en-CA" dirty="0"/>
          </a:p>
          <a:p>
            <a:r>
              <a:rPr lang="en-CA" dirty="0"/>
              <a:t>Try to convey some sort of continuity – that your research interest isn’t coming out of nowhere.</a:t>
            </a:r>
          </a:p>
        </p:txBody>
      </p:sp>
    </p:spTree>
    <p:extLst>
      <p:ext uri="{BB962C8B-B14F-4D97-AF65-F5344CB8AC3E}">
        <p14:creationId xmlns:p14="http://schemas.microsoft.com/office/powerpoint/2010/main" val="103227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Explain your research interest</a:t>
            </a:r>
          </a:p>
        </p:txBody>
      </p:sp>
      <p:sp>
        <p:nvSpPr>
          <p:cNvPr id="3" name="Content Placeholder 2"/>
          <p:cNvSpPr>
            <a:spLocks noGrp="1"/>
          </p:cNvSpPr>
          <p:nvPr>
            <p:ph idx="1"/>
          </p:nvPr>
        </p:nvSpPr>
        <p:spPr/>
        <p:txBody>
          <a:bodyPr/>
          <a:lstStyle/>
          <a:p>
            <a:r>
              <a:rPr lang="en-CA" dirty="0"/>
              <a:t>Following are some of the things you can mention (if applicable)</a:t>
            </a:r>
          </a:p>
          <a:p>
            <a:pPr lvl="1"/>
            <a:r>
              <a:rPr lang="en-CA" dirty="0"/>
              <a:t>How your non-traditional academic/professional experience will help your philosophical endeavor.</a:t>
            </a:r>
          </a:p>
          <a:p>
            <a:pPr lvl="1"/>
            <a:r>
              <a:rPr lang="en-CA" dirty="0"/>
              <a:t>Whether you’ve attended special summer schools/exchange programs and how that has helped your interest.</a:t>
            </a:r>
          </a:p>
          <a:p>
            <a:pPr lvl="1"/>
            <a:r>
              <a:rPr lang="en-CA" dirty="0"/>
              <a:t>If your undergrad thesis/MA thesis/writing sample referenced someone in the target department, you should mention it (briefly).</a:t>
            </a:r>
          </a:p>
        </p:txBody>
      </p:sp>
    </p:spTree>
    <p:extLst>
      <p:ext uri="{BB962C8B-B14F-4D97-AF65-F5344CB8AC3E}">
        <p14:creationId xmlns:p14="http://schemas.microsoft.com/office/powerpoint/2010/main" val="60820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if you don’t know what questions interest you?</a:t>
            </a:r>
          </a:p>
        </p:txBody>
      </p:sp>
      <p:sp>
        <p:nvSpPr>
          <p:cNvPr id="3" name="Content Placeholder 2"/>
          <p:cNvSpPr>
            <a:spLocks noGrp="1"/>
          </p:cNvSpPr>
          <p:nvPr>
            <p:ph idx="1"/>
          </p:nvPr>
        </p:nvSpPr>
        <p:spPr/>
        <p:txBody>
          <a:bodyPr/>
          <a:lstStyle/>
          <a:p>
            <a:r>
              <a:rPr lang="en-CA" dirty="0"/>
              <a:t>MA programs usually care less about this.</a:t>
            </a:r>
          </a:p>
          <a:p>
            <a:endParaRPr lang="en-CA" dirty="0"/>
          </a:p>
          <a:p>
            <a:r>
              <a:rPr lang="en-CA" dirty="0"/>
              <a:t>Some programs don’t care, in which case you should still throw out something that has interested you and explain that you’re still exploring.</a:t>
            </a:r>
          </a:p>
          <a:p>
            <a:endParaRPr lang="en-CA" dirty="0"/>
          </a:p>
          <a:p>
            <a:r>
              <a:rPr lang="en-CA" dirty="0"/>
              <a:t>You’ll need to demonstrate greater familiarity with professional philosophy elsewhere in your PS. Also, a great writing sample helps.</a:t>
            </a:r>
          </a:p>
          <a:p>
            <a:endParaRPr lang="en-CA" dirty="0"/>
          </a:p>
          <a:p>
            <a:r>
              <a:rPr lang="en-CA" dirty="0"/>
              <a:t>Some programs do care and there won’t be anything you can do to find out.</a:t>
            </a:r>
          </a:p>
        </p:txBody>
      </p:sp>
    </p:spTree>
    <p:extLst>
      <p:ext uri="{BB962C8B-B14F-4D97-AF65-F5344CB8AC3E}">
        <p14:creationId xmlns:p14="http://schemas.microsoft.com/office/powerpoint/2010/main" val="279322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Explain anything strange in your package</a:t>
            </a:r>
          </a:p>
        </p:txBody>
      </p:sp>
      <p:sp>
        <p:nvSpPr>
          <p:cNvPr id="3" name="Content Placeholder 2"/>
          <p:cNvSpPr>
            <a:spLocks noGrp="1"/>
          </p:cNvSpPr>
          <p:nvPr>
            <p:ph idx="1"/>
          </p:nvPr>
        </p:nvSpPr>
        <p:spPr/>
        <p:txBody>
          <a:bodyPr/>
          <a:lstStyle/>
          <a:p>
            <a:r>
              <a:rPr lang="en-CA" dirty="0"/>
              <a:t>If you can’t spin your academic/work experience as something that’s philosophically helpful, still mention it &amp; also explain why you still have the background you need.</a:t>
            </a:r>
          </a:p>
          <a:p>
            <a:pPr lvl="1"/>
            <a:r>
              <a:rPr lang="en-CA" dirty="0"/>
              <a:t>E.g., if your major was in engineering and now you want to do Aristotelian ethics, you can talk about sitting in philosophy classes outside of curriculum and attending philosophy events.</a:t>
            </a:r>
          </a:p>
          <a:p>
            <a:r>
              <a:rPr lang="en-CA" dirty="0"/>
              <a:t>If the connection is sparse, don’t stress it.</a:t>
            </a:r>
          </a:p>
        </p:txBody>
      </p:sp>
    </p:spTree>
    <p:extLst>
      <p:ext uri="{BB962C8B-B14F-4D97-AF65-F5344CB8AC3E}">
        <p14:creationId xmlns:p14="http://schemas.microsoft.com/office/powerpoint/2010/main" val="340508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Explain anything strange in your package</a:t>
            </a:r>
          </a:p>
        </p:txBody>
      </p:sp>
      <p:sp>
        <p:nvSpPr>
          <p:cNvPr id="3" name="Content Placeholder 2"/>
          <p:cNvSpPr>
            <a:spLocks noGrp="1"/>
          </p:cNvSpPr>
          <p:nvPr>
            <p:ph idx="1"/>
          </p:nvPr>
        </p:nvSpPr>
        <p:spPr/>
        <p:txBody>
          <a:bodyPr/>
          <a:lstStyle/>
          <a:p>
            <a:r>
              <a:rPr lang="en-CA" dirty="0"/>
              <a:t>If your GPA/GRE is low or it took you a long time to finish undergrad (say, &gt;5yr) and you have good reasons for them (e.g., test anxiety, health problems, financial burden)…</a:t>
            </a:r>
          </a:p>
          <a:p>
            <a:pPr lvl="1"/>
            <a:r>
              <a:rPr lang="en-CA" dirty="0"/>
              <a:t>The best thing to do is to ask your letter writers to explain it.</a:t>
            </a:r>
          </a:p>
          <a:p>
            <a:pPr lvl="1"/>
            <a:r>
              <a:rPr lang="en-CA" dirty="0"/>
              <a:t>If they can’t or you don’t trust they’ll do a good job, you can explain it in your PS.</a:t>
            </a:r>
          </a:p>
          <a:p>
            <a:endParaRPr lang="en-CA" dirty="0"/>
          </a:p>
          <a:p>
            <a:r>
              <a:rPr lang="en-CA" dirty="0"/>
              <a:t>Don’t dwell on it. State the facts and move on.</a:t>
            </a:r>
          </a:p>
          <a:p>
            <a:endParaRPr lang="en-CA" dirty="0"/>
          </a:p>
          <a:p>
            <a:r>
              <a:rPr lang="en-CA" dirty="0"/>
              <a:t>Some places will still pass you on and there isn’t a lot you can do.</a:t>
            </a:r>
          </a:p>
        </p:txBody>
      </p:sp>
    </p:spTree>
    <p:extLst>
      <p:ext uri="{BB962C8B-B14F-4D97-AF65-F5344CB8AC3E}">
        <p14:creationId xmlns:p14="http://schemas.microsoft.com/office/powerpoint/2010/main" val="157397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Diversity statement</a:t>
            </a:r>
          </a:p>
        </p:txBody>
      </p:sp>
      <p:sp>
        <p:nvSpPr>
          <p:cNvPr id="3" name="Content Placeholder 2"/>
          <p:cNvSpPr>
            <a:spLocks noGrp="1"/>
          </p:cNvSpPr>
          <p:nvPr>
            <p:ph idx="1"/>
          </p:nvPr>
        </p:nvSpPr>
        <p:spPr>
          <a:xfrm>
            <a:off x="677334" y="2160589"/>
            <a:ext cx="8807860" cy="3880773"/>
          </a:xfrm>
        </p:spPr>
        <p:txBody>
          <a:bodyPr>
            <a:normAutofit lnSpcReduction="10000"/>
          </a:bodyPr>
          <a:lstStyle/>
          <a:p>
            <a:r>
              <a:rPr lang="en-CA" dirty="0"/>
              <a:t>Some places (e.g., Berkeley) ask for a separate diversity statement. Some places explicitly ask you to mention diversity status in your PS or provide spaces in their application portals for something like this.</a:t>
            </a:r>
          </a:p>
          <a:p>
            <a:r>
              <a:rPr lang="en-CA" dirty="0"/>
              <a:t>If they give a tight word limit and ask you to “state any” minority status you might have, they’re looking for a list and you don’t need to provide a narrative.</a:t>
            </a:r>
          </a:p>
          <a:p>
            <a:r>
              <a:rPr lang="en-CA" dirty="0"/>
              <a:t>Here are some things you might state:</a:t>
            </a:r>
          </a:p>
          <a:p>
            <a:pPr lvl="1"/>
            <a:r>
              <a:rPr lang="en-CA" dirty="0" err="1"/>
              <a:t>Latinx</a:t>
            </a:r>
            <a:r>
              <a:rPr lang="en-CA" dirty="0"/>
              <a:t>, African American, indigenous, first generation, financial hardship, veteran status, documentation status (AB540) if in California, international</a:t>
            </a:r>
          </a:p>
          <a:p>
            <a:pPr lvl="1"/>
            <a:r>
              <a:rPr lang="en-CA" dirty="0"/>
              <a:t>Disability, (trans)gender identity, and sexual orientation are a little trickier. You should decide based on your own level of comfort.</a:t>
            </a:r>
          </a:p>
          <a:p>
            <a:r>
              <a:rPr lang="en-CA" dirty="0"/>
              <a:t>If nothing applies to you, feel free to leave it blank.</a:t>
            </a:r>
          </a:p>
        </p:txBody>
      </p:sp>
    </p:spTree>
    <p:extLst>
      <p:ext uri="{BB962C8B-B14F-4D97-AF65-F5344CB8AC3E}">
        <p14:creationId xmlns:p14="http://schemas.microsoft.com/office/powerpoint/2010/main" val="346816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Diversity statement</a:t>
            </a:r>
          </a:p>
        </p:txBody>
      </p:sp>
      <p:sp>
        <p:nvSpPr>
          <p:cNvPr id="3" name="Content Placeholder 2"/>
          <p:cNvSpPr>
            <a:spLocks noGrp="1"/>
          </p:cNvSpPr>
          <p:nvPr>
            <p:ph idx="1"/>
          </p:nvPr>
        </p:nvSpPr>
        <p:spPr/>
        <p:txBody>
          <a:bodyPr/>
          <a:lstStyle/>
          <a:p>
            <a:r>
              <a:rPr lang="en-CA" dirty="0"/>
              <a:t>If they want a full statement and it’s mandatory, then they’re looking for a broader range of things, usually including extracurricular activities as well.</a:t>
            </a:r>
          </a:p>
          <a:p>
            <a:pPr lvl="1"/>
            <a:r>
              <a:rPr lang="en-CA" dirty="0"/>
              <a:t>E.g., maybe you helped out at a local soup kitchen during undergrad.</a:t>
            </a:r>
          </a:p>
          <a:p>
            <a:endParaRPr lang="en-CA" dirty="0"/>
          </a:p>
          <a:p>
            <a:r>
              <a:rPr lang="en-CA" dirty="0"/>
              <a:t>You can try to spin it as relevant to your research goal (especially if you’re into value theory). Don’t over-do it though.</a:t>
            </a:r>
          </a:p>
          <a:p>
            <a:endParaRPr lang="en-CA" dirty="0"/>
          </a:p>
          <a:p>
            <a:r>
              <a:rPr lang="en-CA" dirty="0"/>
              <a:t>It’s also completely okay not to, especially if the diversity statement is separate from the personal/research statement. Don’t leave out information just because it doesn’t fit in a narrative.</a:t>
            </a:r>
          </a:p>
        </p:txBody>
      </p:sp>
    </p:spTree>
    <p:extLst>
      <p:ext uri="{BB962C8B-B14F-4D97-AF65-F5344CB8AC3E}">
        <p14:creationId xmlns:p14="http://schemas.microsoft.com/office/powerpoint/2010/main" val="300450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Tailoring: the what</a:t>
            </a:r>
          </a:p>
        </p:txBody>
      </p:sp>
      <p:sp>
        <p:nvSpPr>
          <p:cNvPr id="3" name="Content Placeholder 2"/>
          <p:cNvSpPr>
            <a:spLocks noGrp="1"/>
          </p:cNvSpPr>
          <p:nvPr>
            <p:ph idx="1"/>
          </p:nvPr>
        </p:nvSpPr>
        <p:spPr/>
        <p:txBody>
          <a:bodyPr/>
          <a:lstStyle/>
          <a:p>
            <a:r>
              <a:rPr lang="en-CA" dirty="0"/>
              <a:t>Tailoring is the practice of explaining, in specific and concrete terms, why you’re applying to </a:t>
            </a:r>
            <a:r>
              <a:rPr lang="en-CA" i="1" dirty="0"/>
              <a:t>this</a:t>
            </a:r>
            <a:r>
              <a:rPr lang="en-CA" dirty="0"/>
              <a:t> program rather than other programs.</a:t>
            </a:r>
          </a:p>
          <a:p>
            <a:endParaRPr lang="en-CA" dirty="0"/>
          </a:p>
          <a:p>
            <a:r>
              <a:rPr lang="en-CA" dirty="0"/>
              <a:t>It can be time-consuming with very minimum value in return. (It won’t hurt.)</a:t>
            </a:r>
          </a:p>
          <a:p>
            <a:endParaRPr lang="en-CA" dirty="0"/>
          </a:p>
          <a:p>
            <a:r>
              <a:rPr lang="en-CA" dirty="0"/>
              <a:t>My advice: tailor for a couple places that’re your top choice. Also tailor if it’s a small program or program with non-traditional focus.</a:t>
            </a:r>
          </a:p>
        </p:txBody>
      </p:sp>
    </p:spTree>
    <p:extLst>
      <p:ext uri="{BB962C8B-B14F-4D97-AF65-F5344CB8AC3E}">
        <p14:creationId xmlns:p14="http://schemas.microsoft.com/office/powerpoint/2010/main" val="2279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Tailoring: the why</a:t>
            </a:r>
          </a:p>
        </p:txBody>
      </p:sp>
      <p:sp>
        <p:nvSpPr>
          <p:cNvPr id="3" name="Content Placeholder 2"/>
          <p:cNvSpPr>
            <a:spLocks noGrp="1"/>
          </p:cNvSpPr>
          <p:nvPr>
            <p:ph idx="1"/>
          </p:nvPr>
        </p:nvSpPr>
        <p:spPr/>
        <p:txBody>
          <a:bodyPr/>
          <a:lstStyle/>
          <a:p>
            <a:r>
              <a:rPr lang="en-CA" dirty="0"/>
              <a:t>Basically, tailoring tells the department that, if they give you an offer, you will go.</a:t>
            </a:r>
          </a:p>
          <a:p>
            <a:pPr lvl="1"/>
            <a:r>
              <a:rPr lang="en-CA" dirty="0"/>
              <a:t>This may be surprising, but some places (especially small programs) may reject students with greater qualifications because they believe these students wouldn’t come anyways (and so they shouldn’t waste acceptance spots).</a:t>
            </a:r>
          </a:p>
          <a:p>
            <a:endParaRPr lang="en-CA" dirty="0"/>
          </a:p>
          <a:p>
            <a:r>
              <a:rPr lang="en-CA" dirty="0"/>
              <a:t>You want to show: you know what they’re about and you know what you’re getting yourself into.</a:t>
            </a:r>
          </a:p>
        </p:txBody>
      </p:sp>
    </p:spTree>
    <p:extLst>
      <p:ext uri="{BB962C8B-B14F-4D97-AF65-F5344CB8AC3E}">
        <p14:creationId xmlns:p14="http://schemas.microsoft.com/office/powerpoint/2010/main" val="416329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Tailoring: the how</a:t>
            </a:r>
          </a:p>
        </p:txBody>
      </p:sp>
      <p:sp>
        <p:nvSpPr>
          <p:cNvPr id="3" name="Content Placeholder 2"/>
          <p:cNvSpPr>
            <a:spLocks noGrp="1"/>
          </p:cNvSpPr>
          <p:nvPr>
            <p:ph idx="1"/>
          </p:nvPr>
        </p:nvSpPr>
        <p:spPr/>
        <p:txBody>
          <a:bodyPr/>
          <a:lstStyle/>
          <a:p>
            <a:r>
              <a:rPr lang="en-CA" dirty="0"/>
              <a:t>Go on their website and read it thoroughly. Look for any: event series, programs, collaborations, etc.</a:t>
            </a:r>
          </a:p>
          <a:p>
            <a:pPr lvl="1"/>
            <a:r>
              <a:rPr lang="en-CA" dirty="0"/>
              <a:t>E.g., maybe the department holds annual lecture series in “bridging the analytic/continental gap”. Maybe the department has an ongoing collaboration with the African Studies department.</a:t>
            </a:r>
          </a:p>
          <a:p>
            <a:r>
              <a:rPr lang="en-CA" dirty="0"/>
              <a:t>Take special notice to the “announcement” page as that lists things the department is trying to brag about.</a:t>
            </a:r>
          </a:p>
          <a:p>
            <a:r>
              <a:rPr lang="en-CA" dirty="0"/>
              <a:t>In your statement: mention the program, 1-2 things that are unique/special/impressive about it, and why you may benefit from it.</a:t>
            </a:r>
          </a:p>
        </p:txBody>
      </p:sp>
    </p:spTree>
    <p:extLst>
      <p:ext uri="{BB962C8B-B14F-4D97-AF65-F5344CB8AC3E}">
        <p14:creationId xmlns:p14="http://schemas.microsoft.com/office/powerpoint/2010/main" val="228867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Tone</a:t>
            </a:r>
          </a:p>
        </p:txBody>
      </p:sp>
      <p:sp>
        <p:nvSpPr>
          <p:cNvPr id="3" name="Content Placeholder 2"/>
          <p:cNvSpPr>
            <a:spLocks noGrp="1"/>
          </p:cNvSpPr>
          <p:nvPr>
            <p:ph idx="1"/>
          </p:nvPr>
        </p:nvSpPr>
        <p:spPr/>
        <p:txBody>
          <a:bodyPr/>
          <a:lstStyle/>
          <a:p>
            <a:r>
              <a:rPr lang="en-CA" dirty="0"/>
              <a:t>Try to keep it professional and “matter-of-fact-</a:t>
            </a:r>
            <a:r>
              <a:rPr lang="en-CA" dirty="0" err="1"/>
              <a:t>ly</a:t>
            </a:r>
            <a:r>
              <a:rPr lang="en-CA" dirty="0"/>
              <a:t>”.</a:t>
            </a:r>
          </a:p>
          <a:p>
            <a:endParaRPr lang="en-CA" dirty="0"/>
          </a:p>
          <a:p>
            <a:r>
              <a:rPr lang="en-CA" dirty="0"/>
              <a:t>Any achievement you have should be stated in your CV and bragged about by your letter writers. If you have to mention them in the PS, mention briefly.</a:t>
            </a:r>
          </a:p>
          <a:p>
            <a:endParaRPr lang="en-CA" dirty="0"/>
          </a:p>
          <a:p>
            <a:r>
              <a:rPr lang="en-CA" dirty="0"/>
              <a:t>Stay away from too many passion words.</a:t>
            </a:r>
          </a:p>
          <a:p>
            <a:pPr lvl="1"/>
            <a:r>
              <a:rPr lang="en-CA" dirty="0"/>
              <a:t>(Unfortunately, this is a gendered expectation. But as the world currently is, it’s usually advantageous to “talk like a man”.)</a:t>
            </a:r>
          </a:p>
        </p:txBody>
      </p:sp>
    </p:spTree>
    <p:extLst>
      <p:ext uri="{BB962C8B-B14F-4D97-AF65-F5344CB8AC3E}">
        <p14:creationId xmlns:p14="http://schemas.microsoft.com/office/powerpoint/2010/main" val="408406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Bottom line</a:t>
            </a:r>
          </a:p>
        </p:txBody>
      </p:sp>
      <p:sp>
        <p:nvSpPr>
          <p:cNvPr id="3" name="Content Placeholder 2"/>
          <p:cNvSpPr>
            <a:spLocks noGrp="1"/>
          </p:cNvSpPr>
          <p:nvPr>
            <p:ph idx="1"/>
          </p:nvPr>
        </p:nvSpPr>
        <p:spPr/>
        <p:txBody>
          <a:bodyPr/>
          <a:lstStyle/>
          <a:p>
            <a:r>
              <a:rPr lang="en-CA" dirty="0"/>
              <a:t>It might feel weird to write, but it’s good practice for academia.</a:t>
            </a:r>
          </a:p>
          <a:p>
            <a:endParaRPr lang="en-CA" dirty="0"/>
          </a:p>
          <a:p>
            <a:r>
              <a:rPr lang="en-CA" dirty="0"/>
              <a:t>However: I have heard of many students accepted “in spite of” their statements. So, don’t sweat too much.</a:t>
            </a:r>
          </a:p>
        </p:txBody>
      </p:sp>
    </p:spTree>
    <p:extLst>
      <p:ext uri="{BB962C8B-B14F-4D97-AF65-F5344CB8AC3E}">
        <p14:creationId xmlns:p14="http://schemas.microsoft.com/office/powerpoint/2010/main" val="209491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6E5C-BD1B-4417-B99B-46D44FCCCD43}"/>
              </a:ext>
            </a:extLst>
          </p:cNvPr>
          <p:cNvSpPr>
            <a:spLocks noGrp="1"/>
          </p:cNvSpPr>
          <p:nvPr>
            <p:ph type="ctrTitle"/>
          </p:nvPr>
        </p:nvSpPr>
        <p:spPr/>
        <p:txBody>
          <a:bodyPr/>
          <a:lstStyle/>
          <a:p>
            <a:r>
              <a:rPr lang="en-CA" sz="4800" dirty="0"/>
              <a:t>Writing Sample</a:t>
            </a:r>
          </a:p>
        </p:txBody>
      </p:sp>
      <p:sp>
        <p:nvSpPr>
          <p:cNvPr id="3" name="Subtitle 2">
            <a:extLst>
              <a:ext uri="{FF2B5EF4-FFF2-40B4-BE49-F238E27FC236}">
                <a16:creationId xmlns:a16="http://schemas.microsoft.com/office/drawing/2014/main" id="{3E392D11-C96D-4F85-919F-77F5E96469AC}"/>
              </a:ext>
            </a:extLst>
          </p:cNvPr>
          <p:cNvSpPr>
            <a:spLocks noGrp="1"/>
          </p:cNvSpPr>
          <p:nvPr>
            <p:ph type="subTitle" idx="1"/>
          </p:nvPr>
        </p:nvSpPr>
        <p:spPr/>
        <p:txBody>
          <a:bodyPr/>
          <a:lstStyle/>
          <a:p>
            <a:r>
              <a:rPr lang="en-CA" dirty="0"/>
              <a:t>Wonder Philosophy</a:t>
            </a:r>
          </a:p>
        </p:txBody>
      </p:sp>
    </p:spTree>
    <p:extLst>
      <p:ext uri="{BB962C8B-B14F-4D97-AF65-F5344CB8AC3E}">
        <p14:creationId xmlns:p14="http://schemas.microsoft.com/office/powerpoint/2010/main" val="20267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Basics</a:t>
            </a:r>
          </a:p>
        </p:txBody>
      </p:sp>
      <p:sp>
        <p:nvSpPr>
          <p:cNvPr id="3" name="Content Placeholder 2"/>
          <p:cNvSpPr>
            <a:spLocks noGrp="1"/>
          </p:cNvSpPr>
          <p:nvPr>
            <p:ph idx="1"/>
          </p:nvPr>
        </p:nvSpPr>
        <p:spPr/>
        <p:txBody>
          <a:bodyPr/>
          <a:lstStyle/>
          <a:p>
            <a:r>
              <a:rPr lang="en-CA" dirty="0"/>
              <a:t>It should be a </a:t>
            </a:r>
            <a:r>
              <a:rPr lang="en-CA" i="1" dirty="0"/>
              <a:t>philosophical</a:t>
            </a:r>
            <a:r>
              <a:rPr lang="en-CA" dirty="0"/>
              <a:t> paper, except in rare circumstances.</a:t>
            </a:r>
          </a:p>
          <a:p>
            <a:r>
              <a:rPr lang="en-CA" dirty="0"/>
              <a:t>The paper should present an original argument defending an original thesis.</a:t>
            </a:r>
          </a:p>
          <a:p>
            <a:endParaRPr lang="en-CA" dirty="0"/>
          </a:p>
          <a:p>
            <a:r>
              <a:rPr lang="en-CA" dirty="0"/>
              <a:t>Length: some ask for ~20 pages; some ask for ~5000 words (which is ~12 pages).</a:t>
            </a:r>
          </a:p>
          <a:p>
            <a:pPr lvl="1"/>
            <a:r>
              <a:rPr lang="en-CA" dirty="0"/>
              <a:t>It’s unlikely you can cut a paper in half by shortening sentences alone. You will need to cut the argument(s) in half.</a:t>
            </a:r>
          </a:p>
          <a:p>
            <a:endParaRPr lang="en-CA" dirty="0"/>
          </a:p>
          <a:p>
            <a:r>
              <a:rPr lang="en-CA" dirty="0"/>
              <a:t>Writing sample has the most potential of turning tides with your application (one way or another)</a:t>
            </a:r>
          </a:p>
          <a:p>
            <a:endParaRPr lang="en-CA" dirty="0"/>
          </a:p>
        </p:txBody>
      </p:sp>
    </p:spTree>
    <p:extLst>
      <p:ext uri="{BB962C8B-B14F-4D97-AF65-F5344CB8AC3E}">
        <p14:creationId xmlns:p14="http://schemas.microsoft.com/office/powerpoint/2010/main" val="340167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to start</a:t>
            </a:r>
          </a:p>
        </p:txBody>
      </p:sp>
      <p:sp>
        <p:nvSpPr>
          <p:cNvPr id="3" name="Content Placeholder 2"/>
          <p:cNvSpPr>
            <a:spLocks noGrp="1"/>
          </p:cNvSpPr>
          <p:nvPr>
            <p:ph idx="1"/>
          </p:nvPr>
        </p:nvSpPr>
        <p:spPr/>
        <p:txBody>
          <a:bodyPr/>
          <a:lstStyle/>
          <a:p>
            <a:pPr>
              <a:buFont typeface="+mj-lt"/>
              <a:buAutoNum type="arabicPeriod"/>
            </a:pPr>
            <a:r>
              <a:rPr lang="en-CA" dirty="0"/>
              <a:t>Pick a paper from a philosophy class where you got an A.</a:t>
            </a:r>
          </a:p>
          <a:p>
            <a:pPr lvl="1"/>
            <a:r>
              <a:rPr lang="en-CA" dirty="0"/>
              <a:t>Pick base on: topic align with your interest; your own satisfaction with paper; your relationship with prof</a:t>
            </a:r>
          </a:p>
          <a:p>
            <a:pPr>
              <a:buFont typeface="+mj-lt"/>
              <a:buAutoNum type="arabicPeriod"/>
            </a:pPr>
            <a:r>
              <a:rPr lang="en-CA" dirty="0"/>
              <a:t>Schedule a time to ask profs whether the paper is good enough to be a writing sample.</a:t>
            </a:r>
          </a:p>
          <a:p>
            <a:pPr lvl="1"/>
            <a:r>
              <a:rPr lang="en-CA" dirty="0"/>
              <a:t>If they say no, believe them and move to the next paper.</a:t>
            </a:r>
          </a:p>
          <a:p>
            <a:pPr>
              <a:buFont typeface="+mj-lt"/>
              <a:buAutoNum type="arabicPeriod"/>
            </a:pPr>
            <a:r>
              <a:rPr lang="en-CA" dirty="0"/>
              <a:t>Revise as much as time allows.</a:t>
            </a:r>
          </a:p>
        </p:txBody>
      </p:sp>
    </p:spTree>
    <p:extLst>
      <p:ext uri="{BB962C8B-B14F-4D97-AF65-F5344CB8AC3E}">
        <p14:creationId xmlns:p14="http://schemas.microsoft.com/office/powerpoint/2010/main" val="181921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 what follows</a:t>
            </a:r>
          </a:p>
        </p:txBody>
      </p:sp>
      <p:sp>
        <p:nvSpPr>
          <p:cNvPr id="3" name="Content Placeholder 2"/>
          <p:cNvSpPr>
            <a:spLocks noGrp="1"/>
          </p:cNvSpPr>
          <p:nvPr>
            <p:ph idx="1"/>
          </p:nvPr>
        </p:nvSpPr>
        <p:spPr/>
        <p:txBody>
          <a:bodyPr/>
          <a:lstStyle/>
          <a:p>
            <a:r>
              <a:rPr lang="en-CA" dirty="0"/>
              <a:t>Type of thesis &amp; argument</a:t>
            </a:r>
          </a:p>
          <a:p>
            <a:endParaRPr lang="en-CA" dirty="0"/>
          </a:p>
          <a:p>
            <a:r>
              <a:rPr lang="en-CA" dirty="0"/>
              <a:t>Standard of writing</a:t>
            </a:r>
          </a:p>
          <a:p>
            <a:endParaRPr lang="en-CA" dirty="0"/>
          </a:p>
          <a:p>
            <a:r>
              <a:rPr lang="en-CA" dirty="0"/>
              <a:t>Paper topic</a:t>
            </a:r>
          </a:p>
          <a:p>
            <a:endParaRPr lang="en-CA" dirty="0"/>
          </a:p>
          <a:p>
            <a:r>
              <a:rPr lang="en-CA" dirty="0"/>
              <a:t>Revisions!</a:t>
            </a:r>
          </a:p>
        </p:txBody>
      </p:sp>
    </p:spTree>
    <p:extLst>
      <p:ext uri="{BB962C8B-B14F-4D97-AF65-F5344CB8AC3E}">
        <p14:creationId xmlns:p14="http://schemas.microsoft.com/office/powerpoint/2010/main" val="1537681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Argument</a:t>
            </a:r>
          </a:p>
        </p:txBody>
      </p:sp>
      <p:sp>
        <p:nvSpPr>
          <p:cNvPr id="3" name="Content Placeholder 2"/>
          <p:cNvSpPr>
            <a:spLocks noGrp="1"/>
          </p:cNvSpPr>
          <p:nvPr>
            <p:ph idx="1"/>
          </p:nvPr>
        </p:nvSpPr>
        <p:spPr/>
        <p:txBody>
          <a:bodyPr/>
          <a:lstStyle/>
          <a:p>
            <a:r>
              <a:rPr lang="en-CA" dirty="0"/>
              <a:t>Your argument is *the* most important aspect of your paper.</a:t>
            </a:r>
          </a:p>
          <a:p>
            <a:pPr lvl="1"/>
            <a:r>
              <a:rPr lang="en-CA" dirty="0"/>
              <a:t>(This isn’t always true in undergrad.)</a:t>
            </a:r>
          </a:p>
          <a:p>
            <a:r>
              <a:rPr lang="en-CA" dirty="0"/>
              <a:t>Everything else should be geared towards presenting the argument in the best way. That is:</a:t>
            </a:r>
          </a:p>
          <a:p>
            <a:pPr lvl="1"/>
            <a:r>
              <a:rPr lang="en-CA" dirty="0"/>
              <a:t>Choose a thesis that showcases the argument</a:t>
            </a:r>
          </a:p>
          <a:p>
            <a:pPr lvl="1"/>
            <a:r>
              <a:rPr lang="en-CA" dirty="0"/>
              <a:t>Write in the clearest way possible so your argument comes across</a:t>
            </a:r>
          </a:p>
          <a:p>
            <a:pPr lvl="1"/>
            <a:r>
              <a:rPr lang="en-CA" dirty="0"/>
              <a:t>Pick the paper with the best argument rather than the topic most close to your area</a:t>
            </a:r>
          </a:p>
          <a:p>
            <a:r>
              <a:rPr lang="en-CA" dirty="0"/>
              <a:t>The best way to know whether an argument is good enough is to ask a professional philosopher.</a:t>
            </a:r>
          </a:p>
        </p:txBody>
      </p:sp>
    </p:spTree>
    <p:extLst>
      <p:ext uri="{BB962C8B-B14F-4D97-AF65-F5344CB8AC3E}">
        <p14:creationId xmlns:p14="http://schemas.microsoft.com/office/powerpoint/2010/main" val="312787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Thesis</a:t>
            </a:r>
          </a:p>
        </p:txBody>
      </p:sp>
      <p:sp>
        <p:nvSpPr>
          <p:cNvPr id="3" name="Content Placeholder 2"/>
          <p:cNvSpPr>
            <a:spLocks noGrp="1"/>
          </p:cNvSpPr>
          <p:nvPr>
            <p:ph idx="1"/>
          </p:nvPr>
        </p:nvSpPr>
        <p:spPr/>
        <p:txBody>
          <a:bodyPr/>
          <a:lstStyle/>
          <a:p>
            <a:r>
              <a:rPr lang="en-CA" dirty="0"/>
              <a:t>Ideally, your thesis should be new &amp; exciting.</a:t>
            </a:r>
          </a:p>
          <a:p>
            <a:pPr lvl="1"/>
            <a:r>
              <a:rPr lang="en-CA" dirty="0"/>
              <a:t>Realistically, this is hard to do as an undergrad.</a:t>
            </a:r>
          </a:p>
          <a:p>
            <a:endParaRPr lang="en-CA" dirty="0"/>
          </a:p>
          <a:p>
            <a:r>
              <a:rPr lang="en-CA" dirty="0"/>
              <a:t>Straight out of undergrad, you might consider: diagnosing/resolving an existing debate.</a:t>
            </a:r>
          </a:p>
          <a:p>
            <a:pPr lvl="1"/>
            <a:r>
              <a:rPr lang="en-CA" dirty="0"/>
              <a:t>It’s easier to write something semi-original without having surveyed the entire literature.</a:t>
            </a:r>
          </a:p>
          <a:p>
            <a:endParaRPr lang="en-CA" dirty="0"/>
          </a:p>
          <a:p>
            <a:r>
              <a:rPr lang="en-CA" dirty="0"/>
              <a:t>If you already have a master’s, the standards are usually slightly higher.</a:t>
            </a:r>
          </a:p>
          <a:p>
            <a:endParaRPr lang="en-CA" dirty="0"/>
          </a:p>
        </p:txBody>
      </p:sp>
    </p:spTree>
    <p:extLst>
      <p:ext uri="{BB962C8B-B14F-4D97-AF65-F5344CB8AC3E}">
        <p14:creationId xmlns:p14="http://schemas.microsoft.com/office/powerpoint/2010/main" val="250106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Writing</a:t>
            </a:r>
          </a:p>
        </p:txBody>
      </p:sp>
      <p:sp>
        <p:nvSpPr>
          <p:cNvPr id="3" name="Content Placeholder 2"/>
          <p:cNvSpPr>
            <a:spLocks noGrp="1"/>
          </p:cNvSpPr>
          <p:nvPr>
            <p:ph idx="1"/>
          </p:nvPr>
        </p:nvSpPr>
        <p:spPr/>
        <p:txBody>
          <a:bodyPr/>
          <a:lstStyle/>
          <a:p>
            <a:r>
              <a:rPr lang="en-CA" dirty="0"/>
              <a:t>Write as clearly as you possibly can: short sentences, simple words, clear &amp; logical structure.</a:t>
            </a:r>
          </a:p>
          <a:p>
            <a:pPr lvl="1"/>
            <a:r>
              <a:rPr lang="en-CA" dirty="0"/>
              <a:t>This applies to all topics, including continental philosophy.</a:t>
            </a:r>
          </a:p>
          <a:p>
            <a:r>
              <a:rPr lang="en-CA" dirty="0"/>
              <a:t>Cite contemporary work. This is a way to show background knowledge and familiarity with the field.</a:t>
            </a:r>
          </a:p>
          <a:p>
            <a:pPr lvl="1"/>
            <a:r>
              <a:rPr lang="en-CA" dirty="0"/>
              <a:t>For a 20-page paper, aim for at least 15-20 citations.</a:t>
            </a:r>
          </a:p>
          <a:p>
            <a:pPr lvl="1"/>
            <a:r>
              <a:rPr lang="en-CA" dirty="0"/>
              <a:t>This does not apply if the paper is: close interpretation of a historic figure, making a logical/technical contribution (e.g., prove a theorem), or in a very narrow field.</a:t>
            </a:r>
          </a:p>
          <a:p>
            <a:r>
              <a:rPr lang="en-CA" dirty="0"/>
              <a:t>It should take you at least 3 months to write a good draft, possibly longer. Plan accordingly.</a:t>
            </a:r>
          </a:p>
        </p:txBody>
      </p:sp>
    </p:spTree>
    <p:extLst>
      <p:ext uri="{BB962C8B-B14F-4D97-AF65-F5344CB8AC3E}">
        <p14:creationId xmlns:p14="http://schemas.microsoft.com/office/powerpoint/2010/main" val="25966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Topic</a:t>
            </a:r>
          </a:p>
        </p:txBody>
      </p:sp>
      <p:sp>
        <p:nvSpPr>
          <p:cNvPr id="3" name="Content Placeholder 2"/>
          <p:cNvSpPr>
            <a:spLocks noGrp="1"/>
          </p:cNvSpPr>
          <p:nvPr>
            <p:ph idx="1"/>
          </p:nvPr>
        </p:nvSpPr>
        <p:spPr/>
        <p:txBody>
          <a:bodyPr/>
          <a:lstStyle/>
          <a:p>
            <a:r>
              <a:rPr lang="en-CA" dirty="0"/>
              <a:t>The sample does not necessarily have to be the same as your intended focus.</a:t>
            </a:r>
          </a:p>
          <a:p>
            <a:endParaRPr lang="en-CA" dirty="0"/>
          </a:p>
          <a:p>
            <a:r>
              <a:rPr lang="en-CA" dirty="0"/>
              <a:t>Choosing something adjacent is usually good enough.</a:t>
            </a:r>
          </a:p>
          <a:p>
            <a:pPr lvl="1"/>
            <a:r>
              <a:rPr lang="en-CA" dirty="0"/>
              <a:t>E.g., feminist theory paper for LGBT studies. Political philosophy paper for meta-ethics.</a:t>
            </a:r>
          </a:p>
          <a:p>
            <a:endParaRPr lang="en-CA" dirty="0"/>
          </a:p>
          <a:p>
            <a:r>
              <a:rPr lang="en-CA" dirty="0"/>
              <a:t>Smaller &amp; more specialized programs care about it more than mainstream programs.</a:t>
            </a:r>
          </a:p>
          <a:p>
            <a:endParaRPr lang="en-CA" dirty="0"/>
          </a:p>
          <a:p>
            <a:r>
              <a:rPr lang="en-CA" dirty="0"/>
              <a:t>You should still choose the paper with the best argument.</a:t>
            </a:r>
          </a:p>
        </p:txBody>
      </p:sp>
    </p:spTree>
    <p:extLst>
      <p:ext uri="{BB962C8B-B14F-4D97-AF65-F5344CB8AC3E}">
        <p14:creationId xmlns:p14="http://schemas.microsoft.com/office/powerpoint/2010/main" val="257480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Revisions</a:t>
            </a:r>
          </a:p>
        </p:txBody>
      </p:sp>
      <p:sp>
        <p:nvSpPr>
          <p:cNvPr id="3" name="Content Placeholder 2"/>
          <p:cNvSpPr>
            <a:spLocks noGrp="1"/>
          </p:cNvSpPr>
          <p:nvPr>
            <p:ph idx="1"/>
          </p:nvPr>
        </p:nvSpPr>
        <p:spPr/>
        <p:txBody>
          <a:bodyPr/>
          <a:lstStyle/>
          <a:p>
            <a:r>
              <a:rPr lang="en-CA" dirty="0"/>
              <a:t>Revise as much as you possibly can.</a:t>
            </a:r>
          </a:p>
          <a:p>
            <a:endParaRPr lang="en-CA" dirty="0"/>
          </a:p>
          <a:p>
            <a:r>
              <a:rPr lang="en-CA" dirty="0"/>
              <a:t>The best way to do this is asking philosophy professors to read it and give comment.</a:t>
            </a:r>
          </a:p>
          <a:p>
            <a:pPr lvl="1"/>
            <a:r>
              <a:rPr lang="en-CA" dirty="0"/>
              <a:t>Note that it usually takes at least 2-3 weeks for a professor to get back to you. Plan accordingly.</a:t>
            </a:r>
          </a:p>
          <a:p>
            <a:endParaRPr lang="en-CA" dirty="0"/>
          </a:p>
          <a:p>
            <a:r>
              <a:rPr lang="en-CA" dirty="0"/>
              <a:t>You can also ask your philosophy-major friends or graduate students (if you know any).</a:t>
            </a:r>
          </a:p>
        </p:txBody>
      </p:sp>
    </p:spTree>
    <p:extLst>
      <p:ext uri="{BB962C8B-B14F-4D97-AF65-F5344CB8AC3E}">
        <p14:creationId xmlns:p14="http://schemas.microsoft.com/office/powerpoint/2010/main" val="339446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Revisions</a:t>
            </a:r>
          </a:p>
        </p:txBody>
      </p:sp>
      <p:sp>
        <p:nvSpPr>
          <p:cNvPr id="3" name="Content Placeholder 2"/>
          <p:cNvSpPr>
            <a:spLocks noGrp="1"/>
          </p:cNvSpPr>
          <p:nvPr>
            <p:ph idx="1"/>
          </p:nvPr>
        </p:nvSpPr>
        <p:spPr/>
        <p:txBody>
          <a:bodyPr/>
          <a:lstStyle/>
          <a:p>
            <a:r>
              <a:rPr lang="en-CA" dirty="0"/>
              <a:t>Note that asking someone to comment on your paper is asking for a huge favour. If you want actually good comments, you’ll need a certain level of rapport with the person.</a:t>
            </a:r>
          </a:p>
          <a:p>
            <a:endParaRPr lang="en-CA" dirty="0"/>
          </a:p>
          <a:p>
            <a:r>
              <a:rPr lang="en-CA" dirty="0"/>
              <a:t>The best way to get useful feedback is to be clear about what feedback you’re looking for.</a:t>
            </a:r>
          </a:p>
          <a:p>
            <a:pPr lvl="1"/>
            <a:r>
              <a:rPr lang="en-CA" dirty="0"/>
              <a:t>You should look for clarity feedback rather than philosophical challenge.</a:t>
            </a:r>
          </a:p>
          <a:p>
            <a:endParaRPr lang="en-CA" dirty="0"/>
          </a:p>
          <a:p>
            <a:r>
              <a:rPr lang="en-CA" dirty="0"/>
              <a:t>What I’ve found: university “writing centers” that target undergrads are usually not good for these purposes. Same holds for generic “writing help”.</a:t>
            </a:r>
          </a:p>
        </p:txBody>
      </p:sp>
    </p:spTree>
    <p:extLst>
      <p:ext uri="{BB962C8B-B14F-4D97-AF65-F5344CB8AC3E}">
        <p14:creationId xmlns:p14="http://schemas.microsoft.com/office/powerpoint/2010/main" val="316561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Revisions</a:t>
            </a:r>
          </a:p>
        </p:txBody>
      </p:sp>
      <p:sp>
        <p:nvSpPr>
          <p:cNvPr id="3" name="Content Placeholder 2"/>
          <p:cNvSpPr>
            <a:spLocks noGrp="1"/>
          </p:cNvSpPr>
          <p:nvPr>
            <p:ph idx="1"/>
          </p:nvPr>
        </p:nvSpPr>
        <p:spPr/>
        <p:txBody>
          <a:bodyPr/>
          <a:lstStyle/>
          <a:p>
            <a:r>
              <a:rPr lang="en-CA" dirty="0"/>
              <a:t>If you can’t get many people to read your whole paper, what you can do is ask if you can explain it to them.</a:t>
            </a:r>
          </a:p>
          <a:p>
            <a:pPr lvl="1"/>
            <a:r>
              <a:rPr lang="en-CA" dirty="0"/>
              <a:t>I’ve found that verbally explaining an argument to someone is the best way to find out 1) if it actually stands, and 2) how to best present it.</a:t>
            </a:r>
          </a:p>
          <a:p>
            <a:pPr lvl="1"/>
            <a:r>
              <a:rPr lang="en-CA" dirty="0"/>
              <a:t>It’s more important that the person has generic academic background than specific philosophical background.</a:t>
            </a:r>
          </a:p>
          <a:p>
            <a:endParaRPr lang="en-CA" dirty="0"/>
          </a:p>
          <a:p>
            <a:r>
              <a:rPr lang="en-CA" dirty="0"/>
              <a:t>Expect to go through at least 2-3 revisions before coming to a good draft.</a:t>
            </a:r>
          </a:p>
        </p:txBody>
      </p:sp>
    </p:spTree>
    <p:extLst>
      <p:ext uri="{BB962C8B-B14F-4D97-AF65-F5344CB8AC3E}">
        <p14:creationId xmlns:p14="http://schemas.microsoft.com/office/powerpoint/2010/main" val="218185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Questions?</a:t>
            </a:r>
          </a:p>
        </p:txBody>
      </p:sp>
    </p:spTree>
    <p:extLst>
      <p:ext uri="{BB962C8B-B14F-4D97-AF65-F5344CB8AC3E}">
        <p14:creationId xmlns:p14="http://schemas.microsoft.com/office/powerpoint/2010/main" val="981044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g63aa2c72b4_0_14"/>
          <p:cNvSpPr txBox="1">
            <a:spLocks noGrp="1"/>
          </p:cNvSpPr>
          <p:nvPr>
            <p:ph type="title"/>
          </p:nvPr>
        </p:nvSpPr>
        <p:spPr>
          <a:xfrm>
            <a:off x="677335" y="2700867"/>
            <a:ext cx="8596800" cy="1826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CA" dirty="0"/>
              <a:t>Reference Letters</a:t>
            </a:r>
            <a:endParaRPr dirty="0"/>
          </a:p>
        </p:txBody>
      </p:sp>
      <p:sp>
        <p:nvSpPr>
          <p:cNvPr id="273" name="Google Shape;273;g63aa2c72b4_0_14"/>
          <p:cNvSpPr txBox="1">
            <a:spLocks noGrp="1"/>
          </p:cNvSpPr>
          <p:nvPr>
            <p:ph type="body" idx="1"/>
          </p:nvPr>
        </p:nvSpPr>
        <p:spPr>
          <a:xfrm>
            <a:off x="677335" y="4527448"/>
            <a:ext cx="8596800" cy="860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CA" dirty="0" err="1"/>
              <a:t>a.k.a</a:t>
            </a:r>
            <a:r>
              <a:rPr lang="en-CA" dirty="0"/>
              <a:t> Letters of Recommendation</a:t>
            </a:r>
            <a:endParaRPr dirty="0"/>
          </a:p>
          <a:p>
            <a:pPr marL="0" lvl="0" indent="0" algn="l" rtl="0">
              <a:spcBef>
                <a:spcPts val="1000"/>
              </a:spcBef>
              <a:spcAft>
                <a:spcPts val="0"/>
              </a:spcAft>
              <a:buNone/>
            </a:pPr>
            <a:r>
              <a:rPr lang="en-CA" dirty="0"/>
              <a:t>Materials synthesized from Mike’s </a:t>
            </a:r>
            <a:r>
              <a:rPr lang="en-CA" u="sng" dirty="0">
                <a:solidFill>
                  <a:schemeClr val="hlink"/>
                </a:solidFill>
                <a:hlinkClick r:id="rId3"/>
              </a:rPr>
              <a:t>post</a:t>
            </a:r>
            <a:r>
              <a:rPr lang="en-CA" dirty="0"/>
              <a:t> on Wonder Philosophy and Eric’s </a:t>
            </a:r>
            <a:r>
              <a:rPr lang="en-CA" u="sng" dirty="0">
                <a:solidFill>
                  <a:schemeClr val="hlink"/>
                </a:solidFill>
                <a:hlinkClick r:id="rId4"/>
              </a:rPr>
              <a:t>series</a:t>
            </a:r>
            <a:r>
              <a:rPr lang="en-CA" dirty="0"/>
              <a:t> on The Splintered Mind </a:t>
            </a: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63aa2c72b4_0_2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What are reference letters?</a:t>
            </a:r>
            <a:endParaRPr/>
          </a:p>
        </p:txBody>
      </p:sp>
      <p:sp>
        <p:nvSpPr>
          <p:cNvPr id="280" name="Google Shape;280;g63aa2c72b4_0_2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Your reference letters are letters solicited by you, from faculty typically within your undergraduate institution. </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The letters give admissions committees a window into your qualities as a student and as a burgeoning academic researcher. </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Your reference letters are an opportunity for others to speak on your behalf and to vouch for your ability to perform well in a graduate program in philosophy.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Graduate programs typically ask for </a:t>
            </a:r>
            <a:r>
              <a:rPr lang="en-CA" b="1"/>
              <a:t>three</a:t>
            </a:r>
            <a:r>
              <a:rPr lang="en-CA"/>
              <a:t> reference letters.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63aa2c72b4_0_2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Who to ask?</a:t>
            </a:r>
            <a:endParaRPr/>
          </a:p>
        </p:txBody>
      </p:sp>
      <p:sp>
        <p:nvSpPr>
          <p:cNvPr id="287" name="Google Shape;287;g63aa2c72b4_0_28"/>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It is generally good to solicit </a:t>
            </a:r>
            <a:r>
              <a:rPr lang="en-CA" b="1" i="1"/>
              <a:t>philosophy professors</a:t>
            </a:r>
            <a:r>
              <a:rPr lang="en-CA"/>
              <a:t> to write them, since one of the roles of the letters is to vouch for your ability to perform well in </a:t>
            </a:r>
            <a:r>
              <a:rPr lang="en-CA" i="1"/>
              <a:t>philosophy</a:t>
            </a:r>
            <a:r>
              <a:rPr lang="en-CA"/>
              <a:t>.</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It is generally good to seek out letter writers who are </a:t>
            </a:r>
            <a:r>
              <a:rPr lang="en-CA" b="1" i="1"/>
              <a:t>familiar with your work</a:t>
            </a:r>
            <a:r>
              <a:rPr lang="en-CA"/>
              <a:t>, as well as (if possible) </a:t>
            </a:r>
            <a:r>
              <a:rPr lang="en-CA" b="1" i="1"/>
              <a:t>with your outlook and learning process</a:t>
            </a:r>
            <a:r>
              <a:rPr lang="en-CA"/>
              <a:t>, since the other main role of the letter is to speak on your behalf.</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Usually, this means finding letter writers who have taught philosophy courses that you’ve taken and done well in (gotten an A in), as well as senior or honors research/thesis advisors (if applicable).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63aa2c72b4_0_49"/>
          <p:cNvSpPr txBox="1">
            <a:spLocks noGrp="1"/>
          </p:cNvSpPr>
          <p:nvPr>
            <p:ph type="title"/>
          </p:nvPr>
        </p:nvSpPr>
        <p:spPr>
          <a:xfrm>
            <a:off x="677335" y="2980113"/>
            <a:ext cx="8596800" cy="2595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CA"/>
              <a:t>“What if I don’t feel like anyone in philosophy is familiar with my outlook or my learning process?!”</a:t>
            </a:r>
            <a:endParaRPr/>
          </a:p>
          <a:p>
            <a:pPr marL="0" lvl="0" indent="0" algn="l" rtl="0">
              <a:spcBef>
                <a:spcPts val="0"/>
              </a:spcBef>
              <a:spcAft>
                <a:spcPts val="0"/>
              </a:spcAft>
              <a:buNone/>
            </a:pPr>
            <a:endParaRPr/>
          </a:p>
          <a:p>
            <a:pPr marL="0" lvl="0" indent="0" algn="l" rtl="0">
              <a:spcBef>
                <a:spcPts val="0"/>
              </a:spcBef>
              <a:spcAft>
                <a:spcPts val="0"/>
              </a:spcAft>
              <a:buNone/>
            </a:pPr>
            <a:r>
              <a:rPr lang="en-CA"/>
              <a:t>“What if I can’t think of enough people who are familiar?!”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63aa2c72b4_0_58"/>
          <p:cNvSpPr txBox="1">
            <a:spLocks noGrp="1"/>
          </p:cNvSpPr>
          <p:nvPr>
            <p:ph type="title"/>
          </p:nvPr>
        </p:nvSpPr>
        <p:spPr>
          <a:xfrm>
            <a:off x="677335" y="1931988"/>
            <a:ext cx="8596800" cy="2595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CA"/>
              <a:t>That’s all perfectly okay! And normal!</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63aa2c72b4_0_64"/>
          <p:cNvSpPr txBox="1">
            <a:spLocks noGrp="1"/>
          </p:cNvSpPr>
          <p:nvPr>
            <p:ph type="title"/>
          </p:nvPr>
        </p:nvSpPr>
        <p:spPr>
          <a:xfrm>
            <a:off x="737559" y="42887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You might want to ask the following questions to yourself </a:t>
            </a:r>
            <a:r>
              <a:rPr lang="en-CA" b="1"/>
              <a:t>in the following order:</a:t>
            </a:r>
            <a:endParaRPr b="1"/>
          </a:p>
        </p:txBody>
      </p:sp>
      <p:sp>
        <p:nvSpPr>
          <p:cNvPr id="307" name="Google Shape;307;g63aa2c72b4_0_64"/>
          <p:cNvSpPr txBox="1">
            <a:spLocks noGrp="1"/>
          </p:cNvSpPr>
          <p:nvPr>
            <p:ph type="body" idx="1"/>
          </p:nvPr>
        </p:nvSpPr>
        <p:spPr>
          <a:xfrm>
            <a:off x="665284" y="24617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1. Are there any philosophy courses you did well in, or perhaps felt particularly happy with your participation within, or perhaps felt proud of the term paper topic you wrote on? </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2. Are there any philosophy professors who taught multiple of the courses that contributed to your interest in pursuing graduate work in the subject? </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3. Are there any philosophy professors who have some background in the broad research area within philosophy that you suspect you will want to pursue?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63aa2c72b4_0_71"/>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Exercise: Form a list!</a:t>
            </a:r>
            <a:endParaRPr/>
          </a:p>
        </p:txBody>
      </p:sp>
      <p:sp>
        <p:nvSpPr>
          <p:cNvPr id="314" name="Google Shape;314;g63aa2c72b4_0_71"/>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Work through the questions in the previous slides on your own.</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Write down professors’ names as they come to your attention.</a:t>
            </a:r>
            <a:endParaRPr/>
          </a:p>
          <a:p>
            <a:pPr marL="0" lvl="0" indent="0" algn="l" rtl="0">
              <a:spcBef>
                <a:spcPts val="1000"/>
              </a:spcBef>
              <a:spcAft>
                <a:spcPts val="0"/>
              </a:spcAft>
              <a:buNone/>
            </a:pPr>
            <a:endParaRPr/>
          </a:p>
          <a:p>
            <a:pPr marL="457200" lvl="0" indent="-320040" algn="l" rtl="0">
              <a:spcBef>
                <a:spcPts val="1000"/>
              </a:spcBef>
              <a:spcAft>
                <a:spcPts val="0"/>
              </a:spcAft>
              <a:buSzPts val="1440"/>
              <a:buChar char="►"/>
            </a:pPr>
            <a:r>
              <a:rPr lang="en-CA"/>
              <a:t>Rank the professors on your list based on whether you think they will write a strong recommendation on your behalf.</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Seniority of professors matters to some extent. If you think two professors know your work equally well and you did equally well in both of their classes, then rank the more senior professor higher up.</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63aa2c72b4_0_7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How to ask</a:t>
            </a:r>
            <a:endParaRPr/>
          </a:p>
        </p:txBody>
      </p:sp>
      <p:sp>
        <p:nvSpPr>
          <p:cNvPr id="321" name="Google Shape;321;g63aa2c72b4_0_77"/>
          <p:cNvSpPr txBox="1">
            <a:spLocks noGrp="1"/>
          </p:cNvSpPr>
          <p:nvPr>
            <p:ph type="body" idx="1"/>
          </p:nvPr>
        </p:nvSpPr>
        <p:spPr>
          <a:xfrm>
            <a:off x="677334" y="18011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Once you have a list, the next step is to actually work your way down that list, asking faculty until you’ve secured enough letter writers.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We recommend writing an email to request a meeting with the given faculty member, ideally during their pre-arranged office hours.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Be honest and forthright in the email:</a:t>
            </a:r>
            <a:endParaRPr/>
          </a:p>
          <a:p>
            <a:pPr marL="914400" lvl="1" indent="-320040" algn="l" rtl="0">
              <a:spcBef>
                <a:spcPts val="0"/>
              </a:spcBef>
              <a:spcAft>
                <a:spcPts val="0"/>
              </a:spcAft>
              <a:buSzPts val="1440"/>
              <a:buChar char="►"/>
            </a:pPr>
            <a:r>
              <a:rPr lang="en-CA"/>
              <a:t>you have decided that you would like to pursue graduate school in philosophy;</a:t>
            </a:r>
            <a:endParaRPr/>
          </a:p>
          <a:p>
            <a:pPr marL="914400" lvl="1" indent="-320040" algn="l" rtl="0">
              <a:spcBef>
                <a:spcPts val="0"/>
              </a:spcBef>
              <a:spcAft>
                <a:spcPts val="0"/>
              </a:spcAft>
              <a:buSzPts val="1440"/>
              <a:buChar char="►"/>
            </a:pPr>
            <a:r>
              <a:rPr lang="en-CA"/>
              <a:t>[on account of reasons having to do with above list] they in particular came to mind as potentially able to write a strong letter of recommendation on your behalf;</a:t>
            </a:r>
            <a:endParaRPr/>
          </a:p>
          <a:p>
            <a:pPr marL="914400" lvl="1" indent="-320040" algn="l" rtl="0">
              <a:spcBef>
                <a:spcPts val="0"/>
              </a:spcBef>
              <a:spcAft>
                <a:spcPts val="0"/>
              </a:spcAft>
              <a:buSzPts val="1440"/>
              <a:buChar char="►"/>
            </a:pPr>
            <a:r>
              <a:rPr lang="en-CA"/>
              <a:t>ask to meet in person;</a:t>
            </a:r>
            <a:endParaRPr/>
          </a:p>
          <a:p>
            <a:pPr marL="914400" lvl="1" indent="-320040" algn="l" rtl="0">
              <a:spcBef>
                <a:spcPts val="0"/>
              </a:spcBef>
              <a:spcAft>
                <a:spcPts val="0"/>
              </a:spcAft>
              <a:buSzPts val="1440"/>
              <a:buChar char="►"/>
            </a:pPr>
            <a:r>
              <a:rPr lang="en-CA"/>
              <a:t>offer to send them your application materials in a subsequent email if they are interested— e.g. your statement of purpose, CV, writing sample draft—, as well as a list of programs to which you intend to apply.</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63aa2c72b4_0_95"/>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Some things to keep in mind...</a:t>
            </a:r>
            <a:endParaRPr/>
          </a:p>
        </p:txBody>
      </p:sp>
      <p:sp>
        <p:nvSpPr>
          <p:cNvPr id="328" name="Google Shape;328;g63aa2c72b4_0_95"/>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Be polite, as you are essentially asking for a bit of their labor.</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Typically, whether or not professors are willing to write a letter on your behalf depends on </a:t>
            </a:r>
            <a:endParaRPr/>
          </a:p>
          <a:p>
            <a:pPr marL="914400" lvl="1" indent="-320040" algn="l" rtl="0">
              <a:spcBef>
                <a:spcPts val="0"/>
              </a:spcBef>
              <a:spcAft>
                <a:spcPts val="0"/>
              </a:spcAft>
              <a:buSzPts val="1440"/>
              <a:buChar char="►"/>
            </a:pPr>
            <a:r>
              <a:rPr lang="en-CA"/>
              <a:t>1. their own schedule during the relevant application seasons, and </a:t>
            </a:r>
            <a:endParaRPr/>
          </a:p>
          <a:p>
            <a:pPr marL="914400" lvl="1" indent="-320040" algn="l" rtl="0">
              <a:spcBef>
                <a:spcPts val="0"/>
              </a:spcBef>
              <a:spcAft>
                <a:spcPts val="0"/>
              </a:spcAft>
              <a:buSzPts val="1440"/>
              <a:buChar char="►"/>
            </a:pPr>
            <a:r>
              <a:rPr lang="en-CA"/>
              <a:t>2. whether or not they think that they are in the position to strongly advocate for you.</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63aa2c72b4_0_103"/>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During the meeting...</a:t>
            </a:r>
            <a:endParaRPr/>
          </a:p>
        </p:txBody>
      </p:sp>
      <p:sp>
        <p:nvSpPr>
          <p:cNvPr id="335" name="Google Shape;335;g63aa2c72b4_0_103"/>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If you have a low GPA…</a:t>
            </a:r>
            <a:endParaRPr/>
          </a:p>
          <a:p>
            <a:pPr marL="914400" lvl="1" indent="-320040" algn="l" rtl="0">
              <a:spcBef>
                <a:spcPts val="0"/>
              </a:spcBef>
              <a:spcAft>
                <a:spcPts val="0"/>
              </a:spcAft>
              <a:buSzPts val="1440"/>
              <a:buChar char="►"/>
            </a:pPr>
            <a:r>
              <a:rPr lang="en-CA"/>
              <a:t>due to special circumstances</a:t>
            </a:r>
            <a:endParaRPr/>
          </a:p>
          <a:p>
            <a:pPr marL="914400" lvl="1" indent="-320040" algn="l" rtl="0">
              <a:spcBef>
                <a:spcPts val="0"/>
              </a:spcBef>
              <a:spcAft>
                <a:spcPts val="0"/>
              </a:spcAft>
              <a:buSzPts val="1440"/>
              <a:buChar char="►"/>
            </a:pPr>
            <a:r>
              <a:rPr lang="en-CA"/>
              <a:t>due to low start with steady improvement</a:t>
            </a:r>
            <a:endParaRPr/>
          </a:p>
          <a:p>
            <a:pPr marL="457200" lvl="0" indent="-320040" algn="l" rtl="0">
              <a:spcBef>
                <a:spcPts val="0"/>
              </a:spcBef>
              <a:spcAft>
                <a:spcPts val="0"/>
              </a:spcAft>
              <a:buSzPts val="1440"/>
              <a:buChar char="►"/>
            </a:pPr>
            <a:r>
              <a:rPr lang="en-CA"/>
              <a:t>If you plan to pursue a different topic than your writing sample…</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You should let your letter writers know so they can explain discrepancies in your package.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63aa2c72b4_0_11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After the meeting...</a:t>
            </a:r>
            <a:endParaRPr/>
          </a:p>
        </p:txBody>
      </p:sp>
      <p:sp>
        <p:nvSpPr>
          <p:cNvPr id="342" name="Google Shape;342;g63aa2c72b4_0_110"/>
          <p:cNvSpPr txBox="1">
            <a:spLocks noGrp="1"/>
          </p:cNvSpPr>
          <p:nvPr>
            <p:ph type="body" idx="1"/>
          </p:nvPr>
        </p:nvSpPr>
        <p:spPr>
          <a:xfrm>
            <a:off x="675745" y="2160983"/>
            <a:ext cx="41856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CA"/>
              <a:t>If they say yes...</a:t>
            </a:r>
            <a:endParaRPr/>
          </a:p>
        </p:txBody>
      </p:sp>
      <p:sp>
        <p:nvSpPr>
          <p:cNvPr id="343" name="Google Shape;343;g63aa2c72b4_0_110"/>
          <p:cNvSpPr txBox="1">
            <a:spLocks noGrp="1"/>
          </p:cNvSpPr>
          <p:nvPr>
            <p:ph type="body" idx="2"/>
          </p:nvPr>
        </p:nvSpPr>
        <p:spPr>
          <a:xfrm>
            <a:off x="675745" y="2737245"/>
            <a:ext cx="4185600" cy="3304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CA"/>
              <a:t>Congratulations!</a:t>
            </a:r>
            <a:endParaRPr/>
          </a:p>
        </p:txBody>
      </p:sp>
      <p:sp>
        <p:nvSpPr>
          <p:cNvPr id="344" name="Google Shape;344;g63aa2c72b4_0_110"/>
          <p:cNvSpPr txBox="1">
            <a:spLocks noGrp="1"/>
          </p:cNvSpPr>
          <p:nvPr>
            <p:ph type="body" idx="3"/>
          </p:nvPr>
        </p:nvSpPr>
        <p:spPr>
          <a:xfrm>
            <a:off x="5088383" y="2160983"/>
            <a:ext cx="41856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CA"/>
              <a:t>If they say no...</a:t>
            </a:r>
            <a:endParaRPr/>
          </a:p>
        </p:txBody>
      </p:sp>
      <p:sp>
        <p:nvSpPr>
          <p:cNvPr id="345" name="Google Shape;345;g63aa2c72b4_0_110"/>
          <p:cNvSpPr txBox="1">
            <a:spLocks noGrp="1"/>
          </p:cNvSpPr>
          <p:nvPr>
            <p:ph type="body" idx="4"/>
          </p:nvPr>
        </p:nvSpPr>
        <p:spPr>
          <a:xfrm>
            <a:off x="5088384" y="2737245"/>
            <a:ext cx="4185600" cy="3304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CA"/>
              <a:t>Oh well! Simply moving to the next person in the list!</a:t>
            </a:r>
            <a:endParaRPr/>
          </a:p>
          <a:p>
            <a:pPr marL="0" lvl="0" indent="0" algn="l" rtl="0">
              <a:spcBef>
                <a:spcPts val="1000"/>
              </a:spcBef>
              <a:spcAft>
                <a:spcPts val="0"/>
              </a:spcAft>
              <a:buNone/>
            </a:pPr>
            <a:endParaRPr/>
          </a:p>
          <a:p>
            <a:pPr marL="0" lvl="0" indent="0" algn="l" rtl="0">
              <a:spcBef>
                <a:spcPts val="1000"/>
              </a:spcBef>
              <a:spcAft>
                <a:spcPts val="0"/>
              </a:spcAft>
              <a:buNone/>
            </a:pPr>
            <a:r>
              <a:rPr lang="en-CA"/>
              <a:t>*Reference letters aren’t the sort of documents you want to procure by metaphorical teeth pulling.</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63aa2c72b4_0_11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Finally...</a:t>
            </a:r>
            <a:endParaRPr/>
          </a:p>
        </p:txBody>
      </p:sp>
      <p:sp>
        <p:nvSpPr>
          <p:cNvPr id="352" name="Google Shape;352;g63aa2c72b4_0_116"/>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If you have a background/major in another discipline (or for other reasons have developed a close academic relationship with a mentor outside of philosophy), it is also reasonable to find letter writers from that discipline (or by that mentor).</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But make sure that at least some of your other reference letters are written by philosophers.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63aa2c72b4_0_129"/>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Personal example offered by Mike</a:t>
            </a:r>
            <a:endParaRPr/>
          </a:p>
        </p:txBody>
      </p:sp>
      <p:sp>
        <p:nvSpPr>
          <p:cNvPr id="359" name="Google Shape;359;g63aa2c72b4_0_129"/>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Mike pursued a mix of all these methods.</a:t>
            </a:r>
            <a:endParaRPr/>
          </a:p>
          <a:p>
            <a:pPr marL="457200" lvl="0" indent="-320040" algn="l" rtl="0">
              <a:spcBef>
                <a:spcPts val="0"/>
              </a:spcBef>
              <a:spcAft>
                <a:spcPts val="0"/>
              </a:spcAft>
              <a:buSzPts val="1440"/>
              <a:buChar char="►"/>
            </a:pPr>
            <a:r>
              <a:rPr lang="en-CA"/>
              <a:t>He double majored in physics and philosophy, and wrote a thesis in the latter. </a:t>
            </a:r>
            <a:endParaRPr/>
          </a:p>
          <a:p>
            <a:pPr marL="457200" lvl="0" indent="-320040" algn="l" rtl="0">
              <a:spcBef>
                <a:spcPts val="0"/>
              </a:spcBef>
              <a:spcAft>
                <a:spcPts val="0"/>
              </a:spcAft>
              <a:buSzPts val="1440"/>
              <a:buChar char="►"/>
            </a:pPr>
            <a:r>
              <a:rPr lang="en-CA"/>
              <a:t>He had a strong relationship with a physics professor who became one of his letter writers.</a:t>
            </a:r>
            <a:endParaRPr/>
          </a:p>
          <a:p>
            <a:pPr marL="457200" lvl="0" indent="-320040" algn="l" rtl="0">
              <a:spcBef>
                <a:spcPts val="0"/>
              </a:spcBef>
              <a:spcAft>
                <a:spcPts val="0"/>
              </a:spcAft>
              <a:buSzPts val="1440"/>
              <a:buChar char="►"/>
            </a:pPr>
            <a:r>
              <a:rPr lang="en-CA"/>
              <a:t>His thesis advisor in philosophy became a natural person to write another.</a:t>
            </a:r>
            <a:endParaRPr/>
          </a:p>
          <a:p>
            <a:pPr marL="457200" lvl="0" indent="-320040" algn="l" rtl="0">
              <a:spcBef>
                <a:spcPts val="0"/>
              </a:spcBef>
              <a:spcAft>
                <a:spcPts val="0"/>
              </a:spcAft>
              <a:buSzPts val="1440"/>
              <a:buChar char="►"/>
            </a:pPr>
            <a:r>
              <a:rPr lang="en-CA"/>
              <a:t>For the third reference letter, no one within philosophy popped up as the default candidate. Instead, he wrote up a list of other professors in philosophy along the lines suggested before. The person who topped his list turned out to be someone who had taught two of his courses, each of which lay within the peripheries of his main interests.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63aa2c72b4_0_139"/>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Takeaways</a:t>
            </a:r>
            <a:endParaRPr/>
          </a:p>
        </p:txBody>
      </p:sp>
      <p:sp>
        <p:nvSpPr>
          <p:cNvPr id="366" name="Google Shape;366;g63aa2c72b4_0_139"/>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Make a list of potential letter writers so that you don’t fret if someone early on declines.</a:t>
            </a:r>
            <a:endParaRPr/>
          </a:p>
          <a:p>
            <a:pPr marL="457200" lvl="0" indent="-320040" algn="l" rtl="0">
              <a:spcBef>
                <a:spcPts val="0"/>
              </a:spcBef>
              <a:spcAft>
                <a:spcPts val="0"/>
              </a:spcAft>
              <a:buSzPts val="1440"/>
              <a:buChar char="►"/>
            </a:pPr>
            <a:r>
              <a:rPr lang="en-CA"/>
              <a:t>Contact those potential letter writers early; at least 3 weeks before your application deadline. If they do not reply within a week, follow up with another email.</a:t>
            </a:r>
            <a:endParaRPr/>
          </a:p>
          <a:p>
            <a:pPr marL="457200" lvl="0" indent="-320040" algn="l" rtl="0">
              <a:spcBef>
                <a:spcPts val="0"/>
              </a:spcBef>
              <a:spcAft>
                <a:spcPts val="0"/>
              </a:spcAft>
              <a:buSzPts val="1440"/>
              <a:buChar char="►"/>
            </a:pPr>
            <a:r>
              <a:rPr lang="en-CA"/>
              <a:t>Be polite and honest when you contact potential letter writers, and share your CV, personal statement, and the list of school with them (drafts are okay). They may not read the documents, but they’re helpful references.</a:t>
            </a:r>
            <a:endParaRPr/>
          </a:p>
          <a:p>
            <a:pPr marL="457200" lvl="0" indent="-320040" algn="l" rtl="0">
              <a:spcBef>
                <a:spcPts val="0"/>
              </a:spcBef>
              <a:spcAft>
                <a:spcPts val="0"/>
              </a:spcAft>
              <a:buSzPts val="1440"/>
              <a:buChar char="►"/>
            </a:pPr>
            <a:r>
              <a:rPr lang="en-CA"/>
              <a:t>Particularly if you do not know them well, expect that potential letter writers will want to meet with you prior to agreeing or refusing to help.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63aa2c72b4_0_83"/>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FAQ: Should I be worried if I don’t know enough philosophy professors personally?</a:t>
            </a:r>
            <a:endParaRPr/>
          </a:p>
        </p:txBody>
      </p:sp>
      <p:sp>
        <p:nvSpPr>
          <p:cNvPr id="373" name="Google Shape;373;g63aa2c72b4_0_83"/>
          <p:cNvSpPr txBox="1">
            <a:spLocks noGrp="1"/>
          </p:cNvSpPr>
          <p:nvPr>
            <p:ph type="body" idx="1"/>
          </p:nvPr>
        </p:nvSpPr>
        <p:spPr>
          <a:xfrm>
            <a:off x="677334" y="19304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This is very normal if you come from a very large university, or you have recently transferred to a new school, or have recently declared philosophy as a major.</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Does it hurt your application?--It might, depending on where you’re applying to.</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We’ve circulated a questionnaire to professors to ask their opinions on this matter, and people’s sentiments differ. We’ll report back on our website once we have enough respondents. </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Meanwhile, it’s a good question to ask the faculty panelists.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63aa2c72b4_0_15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Any questions?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63aa2c72b4_0_14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Exercise--Draft an email!</a:t>
            </a:r>
            <a:endParaRPr/>
          </a:p>
        </p:txBody>
      </p:sp>
      <p:sp>
        <p:nvSpPr>
          <p:cNvPr id="387" name="Google Shape;387;g63aa2c72b4_0_146"/>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Based on the tips given, you’re now well-equipped to draft an email to the professor that tops your list.</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Write an honest and polite email to her/him, explaining </a:t>
            </a:r>
            <a:endParaRPr/>
          </a:p>
          <a:p>
            <a:pPr marL="914400" lvl="1" indent="-320040" algn="l" rtl="0">
              <a:spcBef>
                <a:spcPts val="0"/>
              </a:spcBef>
              <a:spcAft>
                <a:spcPts val="0"/>
              </a:spcAft>
              <a:buSzPts val="1440"/>
              <a:buChar char="►"/>
            </a:pPr>
            <a:r>
              <a:rPr lang="en-CA"/>
              <a:t>that you’ve decided to pursue graduate work in philosophy;</a:t>
            </a:r>
            <a:endParaRPr/>
          </a:p>
          <a:p>
            <a:pPr marL="914400" lvl="1" indent="-320040" algn="l" rtl="0">
              <a:spcBef>
                <a:spcPts val="0"/>
              </a:spcBef>
              <a:spcAft>
                <a:spcPts val="0"/>
              </a:spcAft>
              <a:buSzPts val="1440"/>
              <a:buChar char="►"/>
            </a:pPr>
            <a:r>
              <a:rPr lang="en-CA"/>
              <a:t>why they’ve emerged as a natural letter writer;</a:t>
            </a:r>
            <a:endParaRPr/>
          </a:p>
          <a:p>
            <a:pPr marL="914400" lvl="1" indent="-320040" algn="l" rtl="0">
              <a:spcBef>
                <a:spcPts val="0"/>
              </a:spcBef>
              <a:spcAft>
                <a:spcPts val="0"/>
              </a:spcAft>
              <a:buSzPts val="1440"/>
              <a:buChar char="►"/>
            </a:pPr>
            <a:r>
              <a:rPr lang="en-CA"/>
              <a:t>that you can provide your application materials: statement of purpose, CV, writing sample draft, etc.;</a:t>
            </a:r>
            <a:endParaRPr/>
          </a:p>
          <a:p>
            <a:pPr marL="914400" lvl="1" indent="-320040" algn="l" rtl="0">
              <a:spcBef>
                <a:spcPts val="0"/>
              </a:spcBef>
              <a:spcAft>
                <a:spcPts val="0"/>
              </a:spcAft>
              <a:buSzPts val="1440"/>
              <a:buChar char="►"/>
            </a:pPr>
            <a:r>
              <a:rPr lang="en-CA"/>
              <a:t>that you want to schedule a meeting during office hours.</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63aa2c72b4_0_158"/>
          <p:cNvSpPr txBox="1">
            <a:spLocks noGrp="1"/>
          </p:cNvSpPr>
          <p:nvPr>
            <p:ph type="title"/>
          </p:nvPr>
        </p:nvSpPr>
        <p:spPr>
          <a:xfrm>
            <a:off x="677335" y="2700867"/>
            <a:ext cx="8596800" cy="1826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CA"/>
              <a:t>Financial commitments in graduate applications</a:t>
            </a:r>
            <a:endParaRPr/>
          </a:p>
        </p:txBody>
      </p:sp>
      <p:sp>
        <p:nvSpPr>
          <p:cNvPr id="394" name="Google Shape;394;g63aa2c72b4_0_158"/>
          <p:cNvSpPr txBox="1">
            <a:spLocks noGrp="1"/>
          </p:cNvSpPr>
          <p:nvPr>
            <p:ph type="body" idx="1"/>
          </p:nvPr>
        </p:nvSpPr>
        <p:spPr>
          <a:xfrm>
            <a:off x="677335" y="4527448"/>
            <a:ext cx="8596800" cy="860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CA"/>
              <a:t>Wonder Philosophy 2019</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g63aa2c72b4_0_16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Graduate applications are expensive!</a:t>
            </a:r>
            <a:endParaRPr/>
          </a:p>
        </p:txBody>
      </p:sp>
      <p:sp>
        <p:nvSpPr>
          <p:cNvPr id="401" name="Google Shape;401;g63aa2c72b4_0_164"/>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Yes, they are very expensive.</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63aa2c72b4_0_17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Breakdown of costs</a:t>
            </a:r>
            <a:endParaRPr/>
          </a:p>
        </p:txBody>
      </p:sp>
      <p:sp>
        <p:nvSpPr>
          <p:cNvPr id="408" name="Google Shape;408;g63aa2c72b4_0_170"/>
          <p:cNvSpPr txBox="1">
            <a:spLocks noGrp="1"/>
          </p:cNvSpPr>
          <p:nvPr>
            <p:ph type="body" idx="1"/>
          </p:nvPr>
        </p:nvSpPr>
        <p:spPr>
          <a:xfrm>
            <a:off x="677334" y="1488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Application fees</a:t>
            </a:r>
            <a:endParaRPr/>
          </a:p>
          <a:p>
            <a:pPr marL="914400" lvl="1" indent="-320040" algn="l" rtl="0">
              <a:spcBef>
                <a:spcPts val="0"/>
              </a:spcBef>
              <a:spcAft>
                <a:spcPts val="0"/>
              </a:spcAft>
              <a:buSzPts val="1440"/>
              <a:buChar char="►"/>
            </a:pPr>
            <a:r>
              <a:rPr lang="en-CA"/>
              <a:t>Varies from school to school, and depends on whether you’re domestic or international.</a:t>
            </a:r>
            <a:endParaRPr/>
          </a:p>
          <a:p>
            <a:pPr marL="914400" lvl="1" indent="-320040" algn="l" rtl="0">
              <a:spcBef>
                <a:spcPts val="0"/>
              </a:spcBef>
              <a:spcAft>
                <a:spcPts val="0"/>
              </a:spcAft>
              <a:buSzPts val="1440"/>
              <a:buChar char="►"/>
            </a:pPr>
            <a:r>
              <a:rPr lang="en-CA"/>
              <a:t>About $70-$140 per school.</a:t>
            </a:r>
            <a:endParaRPr/>
          </a:p>
          <a:p>
            <a:pPr marL="9144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GRE testing fees and score reporting fees</a:t>
            </a:r>
            <a:endParaRPr/>
          </a:p>
          <a:p>
            <a:pPr marL="914400" lvl="1" indent="-320040" algn="l" rtl="0">
              <a:spcBef>
                <a:spcPts val="0"/>
              </a:spcBef>
              <a:spcAft>
                <a:spcPts val="0"/>
              </a:spcAft>
              <a:buSzPts val="1440"/>
              <a:buChar char="►"/>
            </a:pPr>
            <a:r>
              <a:rPr lang="en-CA"/>
              <a:t>GRE testing fees: $205.</a:t>
            </a:r>
            <a:endParaRPr/>
          </a:p>
          <a:p>
            <a:pPr marL="914400" lvl="1" indent="-320040" algn="l" rtl="0">
              <a:spcBef>
                <a:spcPts val="0"/>
              </a:spcBef>
              <a:spcAft>
                <a:spcPts val="0"/>
              </a:spcAft>
              <a:buSzPts val="1440"/>
              <a:buChar char="►"/>
            </a:pPr>
            <a:r>
              <a:rPr lang="en-CA"/>
              <a:t>GRE reporting fees: $27 per school (free for first four schools, selected </a:t>
            </a:r>
            <a:r>
              <a:rPr lang="en-CA" b="1"/>
              <a:t>when you take the GRE</a:t>
            </a:r>
            <a:r>
              <a:rPr lang="en-CA"/>
              <a:t>).</a:t>
            </a:r>
            <a:endParaRPr/>
          </a:p>
          <a:p>
            <a:pPr marL="0" lvl="0" indent="0" algn="l" rtl="0">
              <a:spcBef>
                <a:spcPts val="1000"/>
              </a:spcBef>
              <a:spcAft>
                <a:spcPts val="0"/>
              </a:spcAft>
              <a:buNone/>
            </a:pPr>
            <a:endParaRPr/>
          </a:p>
          <a:p>
            <a:pPr marL="457200" lvl="0" indent="-320040" algn="l" rtl="0">
              <a:spcBef>
                <a:spcPts val="1000"/>
              </a:spcBef>
              <a:spcAft>
                <a:spcPts val="0"/>
              </a:spcAft>
              <a:buSzPts val="1440"/>
              <a:buChar char="►"/>
            </a:pPr>
            <a:r>
              <a:rPr lang="en-CA"/>
              <a:t>Transcripts delivery fees: $0-$15 per delivery.</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GRE study materials and tutoring services:</a:t>
            </a:r>
            <a:endParaRPr/>
          </a:p>
          <a:p>
            <a:pPr marL="914400" lvl="1" indent="-320040" algn="l" rtl="0">
              <a:spcBef>
                <a:spcPts val="0"/>
              </a:spcBef>
              <a:spcAft>
                <a:spcPts val="0"/>
              </a:spcAft>
              <a:buSzPts val="1440"/>
              <a:buChar char="►"/>
            </a:pPr>
            <a:r>
              <a:rPr lang="en-CA"/>
              <a:t>$0-a couple thousand dollars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g63aa2c72b4_0_176"/>
          <p:cNvSpPr txBox="1">
            <a:spLocks noGrp="1"/>
          </p:cNvSpPr>
          <p:nvPr>
            <p:ph type="title"/>
          </p:nvPr>
        </p:nvSpPr>
        <p:spPr>
          <a:xfrm>
            <a:off x="677335" y="2700867"/>
            <a:ext cx="8596800" cy="1826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CA"/>
              <a:t>This is already discounting the money you would have made during the time when you prepare for the GRE, polish your writing sample, etc. etc.</a:t>
            </a:r>
            <a:endParaRPr/>
          </a:p>
        </p:txBody>
      </p:sp>
      <p:sp>
        <p:nvSpPr>
          <p:cNvPr id="415" name="Google Shape;415;g63aa2c72b4_0_176"/>
          <p:cNvSpPr txBox="1">
            <a:spLocks noGrp="1"/>
          </p:cNvSpPr>
          <p:nvPr>
            <p:ph type="body" idx="1"/>
          </p:nvPr>
        </p:nvSpPr>
        <p:spPr>
          <a:xfrm>
            <a:off x="677335" y="4527448"/>
            <a:ext cx="8596800" cy="860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g63aa2c72b4_0_18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Let’s do some math… (scenario 1)</a:t>
            </a:r>
            <a:endParaRPr/>
          </a:p>
        </p:txBody>
      </p:sp>
      <p:sp>
        <p:nvSpPr>
          <p:cNvPr id="422" name="Google Shape;422;g63aa2c72b4_0_182"/>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Let’s suppose that you’re a domestic student looking into applying to 10 programs in the US.</a:t>
            </a:r>
            <a:endParaRPr/>
          </a:p>
          <a:p>
            <a:pPr marL="457200" lvl="0" indent="-320040" algn="l" rtl="0">
              <a:spcBef>
                <a:spcPts val="0"/>
              </a:spcBef>
              <a:spcAft>
                <a:spcPts val="0"/>
              </a:spcAft>
              <a:buSzPts val="1440"/>
              <a:buChar char="►"/>
            </a:pPr>
            <a:r>
              <a:rPr lang="en-CA"/>
              <a:t>Let’s suppose that you fortunately only had to take the GRE once, and you did not use any additional test prep materials, and that the 4 schools you sent your GRE scores to when you took the exam are all on your final school list.</a:t>
            </a:r>
            <a:endParaRPr/>
          </a:p>
          <a:p>
            <a:pPr marL="457200" lvl="0" indent="-320040" algn="l" rtl="0">
              <a:spcBef>
                <a:spcPts val="0"/>
              </a:spcBef>
              <a:spcAft>
                <a:spcPts val="0"/>
              </a:spcAft>
              <a:buSzPts val="1440"/>
              <a:buChar char="►"/>
            </a:pPr>
            <a:r>
              <a:rPr lang="en-CA"/>
              <a:t>Let’s further suppose that your undergraduate institution does not charge anything for them to send transcripts electronically or physically, and that you’ve only attended one institution (very rare).</a:t>
            </a:r>
            <a:endParaRPr/>
          </a:p>
          <a:p>
            <a:pPr marL="457200" lvl="0" indent="-320040" algn="l" rtl="0">
              <a:spcBef>
                <a:spcPts val="0"/>
              </a:spcBef>
              <a:spcAft>
                <a:spcPts val="0"/>
              </a:spcAft>
              <a:buSzPts val="1440"/>
              <a:buChar char="►"/>
            </a:pPr>
            <a:r>
              <a:rPr lang="en-CA"/>
              <a:t>The total cost would still come out at around </a:t>
            </a:r>
            <a:r>
              <a:rPr lang="en-CA" b="1"/>
              <a:t>$90*10+$205+$27*6=$1267.</a:t>
            </a:r>
            <a:r>
              <a:rPr lang="en-CA"/>
              <a:t>*</a:t>
            </a:r>
            <a:endParaRPr/>
          </a:p>
          <a:p>
            <a:pPr marL="0" lvl="0" indent="0" algn="l" rtl="0">
              <a:spcBef>
                <a:spcPts val="1000"/>
              </a:spcBef>
              <a:spcAft>
                <a:spcPts val="0"/>
              </a:spcAft>
              <a:buNone/>
            </a:pPr>
            <a:endParaRPr/>
          </a:p>
          <a:p>
            <a:pPr marL="0" lvl="0" indent="0" algn="l" rtl="0">
              <a:spcBef>
                <a:spcPts val="1000"/>
              </a:spcBef>
              <a:spcAft>
                <a:spcPts val="0"/>
              </a:spcAft>
              <a:buNone/>
            </a:pPr>
            <a:r>
              <a:rPr lang="en-CA"/>
              <a:t>I used $90 as an average estimate for application fees for domestic students.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63aa2c72b4_0_18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Let’s do some math... (scenario 2)</a:t>
            </a:r>
            <a:endParaRPr/>
          </a:p>
        </p:txBody>
      </p:sp>
      <p:sp>
        <p:nvSpPr>
          <p:cNvPr id="429" name="Google Shape;429;g63aa2c72b4_0_188"/>
          <p:cNvSpPr txBox="1">
            <a:spLocks noGrp="1"/>
          </p:cNvSpPr>
          <p:nvPr>
            <p:ph type="body" idx="1"/>
          </p:nvPr>
        </p:nvSpPr>
        <p:spPr>
          <a:xfrm>
            <a:off x="677334" y="16786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Let’s suppose that you’re an international student looking into applying to 10 programs in the US.</a:t>
            </a:r>
            <a:endParaRPr/>
          </a:p>
          <a:p>
            <a:pPr marL="457200" lvl="0" indent="-320040" algn="l" rtl="0">
              <a:spcBef>
                <a:spcPts val="0"/>
              </a:spcBef>
              <a:spcAft>
                <a:spcPts val="0"/>
              </a:spcAft>
              <a:buSzPts val="1440"/>
              <a:buChar char="►"/>
            </a:pPr>
            <a:r>
              <a:rPr lang="en-CA"/>
              <a:t>Let’s suppose that you bummed your first GRE and had to take it twice. Although you did not use any additional test prep materials, only 2 schools you sent your GRE scores to when you took the exam are on your final school list.</a:t>
            </a:r>
            <a:endParaRPr/>
          </a:p>
          <a:p>
            <a:pPr marL="457200" lvl="0" indent="-320040" algn="l" rtl="0">
              <a:spcBef>
                <a:spcPts val="0"/>
              </a:spcBef>
              <a:spcAft>
                <a:spcPts val="0"/>
              </a:spcAft>
              <a:buSzPts val="1440"/>
              <a:buChar char="►"/>
            </a:pPr>
            <a:r>
              <a:rPr lang="en-CA"/>
              <a:t>Let’s further suppose that your undergraduate institution charges $8 per copy to send transcripts, and that you’ve attended a summer program at another college that charges $5 per copy to send transcripts.</a:t>
            </a:r>
            <a:endParaRPr/>
          </a:p>
          <a:p>
            <a:pPr marL="457200" lvl="0" indent="-320040" algn="l" rtl="0">
              <a:spcBef>
                <a:spcPts val="0"/>
              </a:spcBef>
              <a:spcAft>
                <a:spcPts val="0"/>
              </a:spcAft>
              <a:buSzPts val="1440"/>
              <a:buChar char="►"/>
            </a:pPr>
            <a:r>
              <a:rPr lang="en-CA"/>
              <a:t>Unfortunately you have to retake your TOEFL because some programs you apply to won’t waive your English language requirement. That’s another $205.</a:t>
            </a:r>
            <a:endParaRPr/>
          </a:p>
          <a:p>
            <a:pPr marL="457200" lvl="0" indent="-320040" algn="l" rtl="0">
              <a:spcBef>
                <a:spcPts val="0"/>
              </a:spcBef>
              <a:spcAft>
                <a:spcPts val="0"/>
              </a:spcAft>
              <a:buSzPts val="1440"/>
              <a:buChar char="►"/>
            </a:pPr>
            <a:r>
              <a:rPr lang="en-CA"/>
              <a:t>The total cost would come out at around </a:t>
            </a:r>
            <a:r>
              <a:rPr lang="en-CA" b="1"/>
              <a:t>$100*10+$205*3+$27*8+$13*10=$1961</a:t>
            </a:r>
            <a:r>
              <a:rPr lang="en-CA"/>
              <a:t>.*</a:t>
            </a:r>
            <a:endParaRPr/>
          </a:p>
          <a:p>
            <a:pPr marL="0" lvl="0" indent="0" algn="l" rtl="0">
              <a:spcBef>
                <a:spcPts val="1000"/>
              </a:spcBef>
              <a:spcAft>
                <a:spcPts val="0"/>
              </a:spcAft>
              <a:buNone/>
            </a:pPr>
            <a:endParaRPr/>
          </a:p>
          <a:p>
            <a:pPr marL="0" lvl="0" indent="0" algn="l" rtl="0">
              <a:spcBef>
                <a:spcPts val="1000"/>
              </a:spcBef>
              <a:spcAft>
                <a:spcPts val="0"/>
              </a:spcAft>
              <a:buClr>
                <a:schemeClr val="dk1"/>
              </a:buClr>
              <a:buSzPts val="1100"/>
              <a:buFont typeface="Arial"/>
              <a:buNone/>
            </a:pPr>
            <a:r>
              <a:rPr lang="en-CA"/>
              <a:t>I used $100 as an average estimate for application fees for international students.</a:t>
            </a:r>
            <a:endParaRPr/>
          </a:p>
          <a:p>
            <a:pPr marL="0" lvl="0" indent="0" algn="l" rtl="0">
              <a:spcBef>
                <a:spcPts val="1000"/>
              </a:spcBef>
              <a:spcAft>
                <a:spcPts val="0"/>
              </a:spcAft>
              <a:buNone/>
            </a:pP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g63aa2c72b4_0_19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That’s very expensive! Any ways we don’t have to spend that much?</a:t>
            </a:r>
            <a:endParaRPr/>
          </a:p>
        </p:txBody>
      </p:sp>
      <p:sp>
        <p:nvSpPr>
          <p:cNvPr id="436" name="Google Shape;436;g63aa2c72b4_0_194"/>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b="1"/>
              <a:t>Short answer is yes.</a:t>
            </a:r>
            <a:r>
              <a:rPr lang="en-CA"/>
              <a:t> But it takes a bit of research to find all the applicable fee remissions.</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In general, fee remissions come in different types:</a:t>
            </a:r>
            <a:endParaRPr/>
          </a:p>
          <a:p>
            <a:pPr marL="457200" lvl="0" indent="-320040" algn="l" rtl="0">
              <a:spcBef>
                <a:spcPts val="0"/>
              </a:spcBef>
              <a:spcAft>
                <a:spcPts val="0"/>
              </a:spcAft>
              <a:buSzPts val="1440"/>
              <a:buChar char="►"/>
            </a:pPr>
            <a:r>
              <a:rPr lang="en-CA"/>
              <a:t>Externally sponsored fee remissions</a:t>
            </a:r>
            <a:endParaRPr/>
          </a:p>
          <a:p>
            <a:pPr marL="457200" lvl="0" indent="-320040" algn="l" rtl="0">
              <a:spcBef>
                <a:spcPts val="0"/>
              </a:spcBef>
              <a:spcAft>
                <a:spcPts val="0"/>
              </a:spcAft>
              <a:buSzPts val="1440"/>
              <a:buChar char="►"/>
            </a:pPr>
            <a:r>
              <a:rPr lang="en-CA"/>
              <a:t>University sponsored fee remissions</a:t>
            </a:r>
            <a:endParaRPr/>
          </a:p>
          <a:p>
            <a:pPr marL="914400" lvl="1" indent="-320040" algn="l" rtl="0">
              <a:spcBef>
                <a:spcPts val="0"/>
              </a:spcBef>
              <a:spcAft>
                <a:spcPts val="0"/>
              </a:spcAft>
              <a:buSzPts val="1440"/>
              <a:buChar char="►"/>
            </a:pPr>
            <a:r>
              <a:rPr lang="en-CA"/>
              <a:t>financially-based fee remissions</a:t>
            </a:r>
            <a:endParaRPr/>
          </a:p>
          <a:p>
            <a:pPr marL="914400" lvl="1" indent="-320040" algn="l" rtl="0">
              <a:spcBef>
                <a:spcPts val="0"/>
              </a:spcBef>
              <a:spcAft>
                <a:spcPts val="0"/>
              </a:spcAft>
              <a:buSzPts val="1440"/>
              <a:buChar char="►"/>
            </a:pPr>
            <a:r>
              <a:rPr lang="en-CA"/>
              <a:t>diversity-based fee remission</a:t>
            </a:r>
            <a:endParaRPr/>
          </a:p>
          <a:p>
            <a:pPr marL="914400" lvl="1" indent="-320040" algn="l" rtl="0">
              <a:spcBef>
                <a:spcPts val="0"/>
              </a:spcBef>
              <a:spcAft>
                <a:spcPts val="0"/>
              </a:spcAft>
              <a:buSzPts val="1440"/>
              <a:buChar char="►"/>
            </a:pPr>
            <a:r>
              <a:rPr lang="en-CA"/>
              <a:t>service-based fee remissions</a:t>
            </a:r>
            <a:endParaRPr/>
          </a:p>
          <a:p>
            <a:pPr marL="914400" lvl="1" indent="-320040" algn="l" rtl="0">
              <a:spcBef>
                <a:spcPts val="0"/>
              </a:spcBef>
              <a:spcAft>
                <a:spcPts val="0"/>
              </a:spcAft>
              <a:buSzPts val="1440"/>
              <a:buChar char="►"/>
            </a:pPr>
            <a:r>
              <a:rPr lang="en-CA"/>
              <a:t>department specific fee remissions</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g63aa2c72b4_0_20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Externally sponsored fee remissions: </a:t>
            </a:r>
            <a:endParaRPr/>
          </a:p>
          <a:p>
            <a:pPr marL="0" lvl="0" indent="0" algn="l" rtl="0">
              <a:spcBef>
                <a:spcPts val="0"/>
              </a:spcBef>
              <a:spcAft>
                <a:spcPts val="0"/>
              </a:spcAft>
              <a:buClr>
                <a:schemeClr val="dk1"/>
              </a:buClr>
              <a:buSzPts val="1100"/>
              <a:buFont typeface="Arial"/>
              <a:buNone/>
            </a:pPr>
            <a:r>
              <a:rPr lang="en-CA"/>
              <a:t>one example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443" name="Google Shape;443;g63aa2c72b4_0_20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CA" u="sng">
                <a:solidFill>
                  <a:schemeClr val="hlink"/>
                </a:solidFill>
                <a:hlinkClick r:id="rId3"/>
              </a:rPr>
              <a:t>Institute for Recruitment of Teachers</a:t>
            </a:r>
            <a:r>
              <a:rPr lang="en-CA"/>
              <a:t> (IRT) runs two programs:</a:t>
            </a:r>
            <a:endParaRPr/>
          </a:p>
          <a:p>
            <a:pPr marL="457200" lvl="0" indent="-320040" algn="l" rtl="0">
              <a:spcBef>
                <a:spcPts val="1000"/>
              </a:spcBef>
              <a:spcAft>
                <a:spcPts val="0"/>
              </a:spcAft>
              <a:buSzPts val="1440"/>
              <a:buChar char="►"/>
            </a:pPr>
            <a:r>
              <a:rPr lang="en-CA"/>
              <a:t>The </a:t>
            </a:r>
            <a:r>
              <a:rPr lang="en-CA" b="1"/>
              <a:t>Summer Workshop</a:t>
            </a:r>
            <a:r>
              <a:rPr lang="en-CA"/>
              <a:t> for college juniors and seniors who intend to pursue graduate study immediately upon completion of their undergraduate degree; </a:t>
            </a:r>
            <a:endParaRPr/>
          </a:p>
          <a:p>
            <a:pPr marL="457200" lvl="0" indent="-320040" algn="l" rtl="0">
              <a:spcBef>
                <a:spcPts val="0"/>
              </a:spcBef>
              <a:spcAft>
                <a:spcPts val="0"/>
              </a:spcAft>
              <a:buSzPts val="1440"/>
              <a:buChar char="►"/>
            </a:pPr>
            <a:r>
              <a:rPr lang="en-CA"/>
              <a:t>The </a:t>
            </a:r>
            <a:r>
              <a:rPr lang="en-CA" b="1"/>
              <a:t>Associate Program</a:t>
            </a:r>
            <a:r>
              <a:rPr lang="en-CA"/>
              <a:t> for college juniors and seniors, recent graduates, and working professionals who want to continue their graduate education in the humanities, social sciences and education.</a:t>
            </a:r>
            <a:endParaRPr/>
          </a:p>
          <a:p>
            <a:pPr marL="457200" lvl="0" indent="-320040" algn="l" rtl="0">
              <a:spcBef>
                <a:spcPts val="0"/>
              </a:spcBef>
              <a:spcAft>
                <a:spcPts val="0"/>
              </a:spcAft>
              <a:buSzPts val="1440"/>
              <a:buChar char="►"/>
            </a:pPr>
            <a:r>
              <a:rPr lang="en-CA"/>
              <a:t>Both programs provide various support for participants during the application season, including application fee waivers for 10-12 graduate programs, a saving of at least $1,000.</a:t>
            </a:r>
            <a:endParaRPr/>
          </a:p>
          <a:p>
            <a:pPr marL="457200" lvl="0" indent="-320040" algn="l" rtl="0">
              <a:spcBef>
                <a:spcPts val="0"/>
              </a:spcBef>
              <a:spcAft>
                <a:spcPts val="0"/>
              </a:spcAft>
              <a:buSzPts val="1440"/>
              <a:buChar char="►"/>
            </a:pPr>
            <a:r>
              <a:rPr lang="en-CA"/>
              <a:t>Application for next year’s programs will open on November 15, 2019 and close on March 1, 2020.</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g63aa2c72b4_0_209"/>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University sponsored fee remissions</a:t>
            </a:r>
            <a:endParaRPr/>
          </a:p>
        </p:txBody>
      </p:sp>
      <p:sp>
        <p:nvSpPr>
          <p:cNvPr id="450" name="Google Shape;450;g63aa2c72b4_0_209"/>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This type of waiver is usually only available to US citizens, permanent residents, or those on DACA status or eligible for AB540 in California.</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Some Examples:</a:t>
            </a:r>
            <a:endParaRPr/>
          </a:p>
          <a:p>
            <a:pPr marL="457200" lvl="0" indent="-320040" algn="l" rtl="0">
              <a:spcBef>
                <a:spcPts val="0"/>
              </a:spcBef>
              <a:spcAft>
                <a:spcPts val="0"/>
              </a:spcAft>
              <a:buSzPts val="1440"/>
              <a:buChar char="►"/>
            </a:pPr>
            <a:r>
              <a:rPr lang="en-CA"/>
              <a:t>financially-based fee remissions</a:t>
            </a:r>
            <a:endParaRPr/>
          </a:p>
          <a:p>
            <a:pPr marL="914400" lvl="1" indent="-320040" algn="l" rtl="0">
              <a:spcBef>
                <a:spcPts val="0"/>
              </a:spcBef>
              <a:spcAft>
                <a:spcPts val="0"/>
              </a:spcAft>
              <a:buSzPts val="1440"/>
              <a:buChar char="►"/>
            </a:pPr>
            <a:r>
              <a:rPr lang="en-CA"/>
              <a:t>receiving federal pell grant</a:t>
            </a:r>
            <a:endParaRPr/>
          </a:p>
          <a:p>
            <a:pPr marL="914400" lvl="1" indent="-320040" algn="l" rtl="0">
              <a:spcBef>
                <a:spcPts val="0"/>
              </a:spcBef>
              <a:spcAft>
                <a:spcPts val="0"/>
              </a:spcAft>
              <a:buSzPts val="1440"/>
              <a:buChar char="►"/>
            </a:pPr>
            <a:r>
              <a:rPr lang="en-CA"/>
              <a:t>receiving a GRE Fee Reduction Certificate</a:t>
            </a:r>
            <a:endParaRPr/>
          </a:p>
          <a:p>
            <a:pPr marL="457200" lvl="0" indent="-320040" algn="l" rtl="0">
              <a:spcBef>
                <a:spcPts val="0"/>
              </a:spcBef>
              <a:spcAft>
                <a:spcPts val="0"/>
              </a:spcAft>
              <a:buSzPts val="1440"/>
              <a:buChar char="►"/>
            </a:pPr>
            <a:r>
              <a:rPr lang="en-CA"/>
              <a:t>diversity-based fee remissions</a:t>
            </a:r>
            <a:endParaRPr/>
          </a:p>
          <a:p>
            <a:pPr marL="914400" lvl="1" indent="-320040" algn="l" rtl="0">
              <a:spcBef>
                <a:spcPts val="0"/>
              </a:spcBef>
              <a:spcAft>
                <a:spcPts val="0"/>
              </a:spcAft>
              <a:buSzPts val="1440"/>
              <a:buChar char="►"/>
            </a:pPr>
            <a:r>
              <a:rPr lang="en-CA"/>
              <a:t>Participants in various diversity institutes in philosophy, including but not limited to Philosophy in an Inclusive Key Summer Institute (PIKSI), or similar summer programs at Pittsburgh, Brown, UCSD, Rutgers, Munich, etc. </a:t>
            </a:r>
            <a:endParaRPr/>
          </a:p>
          <a:p>
            <a:pPr marL="457200" lvl="0" indent="-320040" algn="l" rtl="0">
              <a:spcBef>
                <a:spcPts val="0"/>
              </a:spcBef>
              <a:spcAft>
                <a:spcPts val="0"/>
              </a:spcAft>
              <a:buSzPts val="1440"/>
              <a:buChar char="►"/>
            </a:pPr>
            <a:r>
              <a:rPr lang="en-CA"/>
              <a:t>service-based fee remissions:</a:t>
            </a:r>
            <a:endParaRPr/>
          </a:p>
          <a:p>
            <a:pPr marL="914400" lvl="1" indent="-320040" algn="l" rtl="0">
              <a:spcBef>
                <a:spcPts val="0"/>
              </a:spcBef>
              <a:spcAft>
                <a:spcPts val="0"/>
              </a:spcAft>
              <a:buSzPts val="1440"/>
              <a:buChar char="►"/>
            </a:pPr>
            <a:r>
              <a:rPr lang="en-CA"/>
              <a:t>AmeriCorp, Peace Corps, etc.</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63aa2c72b4_0_221"/>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department specific fee remissions</a:t>
            </a:r>
            <a:endParaRPr/>
          </a:p>
        </p:txBody>
      </p:sp>
      <p:sp>
        <p:nvSpPr>
          <p:cNvPr id="457" name="Google Shape;457;g63aa2c72b4_0_221"/>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CA"/>
              <a:t>The philosophy department at Carnegie Mellon University, for example, has announced that they will not be charging application fees. This is the only place we know of that completely gets rid of application fees in the US. We hope more places follow suit!</a:t>
            </a:r>
            <a:endParaRPr/>
          </a:p>
          <a:p>
            <a:pPr marL="457200" lvl="0" indent="0" algn="l" rtl="0">
              <a:spcBef>
                <a:spcPts val="1000"/>
              </a:spcBef>
              <a:spcAft>
                <a:spcPts val="0"/>
              </a:spcAft>
              <a:buNone/>
            </a:pPr>
            <a:endParaRPr/>
          </a:p>
          <a:p>
            <a:pPr marL="457200" lvl="0" indent="-320040" algn="l" rtl="0">
              <a:spcBef>
                <a:spcPts val="1000"/>
              </a:spcBef>
              <a:spcAft>
                <a:spcPts val="0"/>
              </a:spcAft>
              <a:buSzPts val="1440"/>
              <a:buChar char="►"/>
            </a:pPr>
            <a:r>
              <a:rPr lang="en-CA"/>
              <a:t>Takeaway:</a:t>
            </a:r>
            <a:endParaRPr/>
          </a:p>
          <a:p>
            <a:pPr marL="457200" lvl="0" indent="-320040" algn="l" rtl="0">
              <a:spcBef>
                <a:spcPts val="0"/>
              </a:spcBef>
              <a:spcAft>
                <a:spcPts val="0"/>
              </a:spcAft>
              <a:buSzPts val="1440"/>
              <a:buChar char="►"/>
            </a:pPr>
            <a:r>
              <a:rPr lang="en-CA"/>
              <a:t>Each university offers fee remissions for different applications. The best way to find out is by google searching “[</a:t>
            </a:r>
            <a:r>
              <a:rPr lang="en-CA" b="1"/>
              <a:t>school name]+graduate program+philosophy+fee waiver”</a:t>
            </a:r>
            <a:r>
              <a:rPr lang="en-CA"/>
              <a:t> and click on the university website to read about their policy.</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6183eecd2d_0_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Any Questions?</a:t>
            </a:r>
            <a:endParaRPr/>
          </a:p>
        </p:txBody>
      </p:sp>
      <p:sp>
        <p:nvSpPr>
          <p:cNvPr id="464" name="Google Shape;464;g6183eecd2d_0_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5985</Words>
  <Application>Microsoft Office PowerPoint</Application>
  <PresentationFormat>Widescreen</PresentationFormat>
  <Paragraphs>535</Paragraphs>
  <Slides>74</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Noto Sans Symbols</vt:lpstr>
      <vt:lpstr>Arial</vt:lpstr>
      <vt:lpstr>Calibri</vt:lpstr>
      <vt:lpstr>Trebuchet MS</vt:lpstr>
      <vt:lpstr>Facet</vt:lpstr>
      <vt:lpstr>The Application Package</vt:lpstr>
      <vt:lpstr>What goes into your application package</vt:lpstr>
      <vt:lpstr>What are they?</vt:lpstr>
      <vt:lpstr>Your online application portal </vt:lpstr>
      <vt:lpstr>Start Early! ...Why?</vt:lpstr>
      <vt:lpstr>Exercise: Make a list</vt:lpstr>
      <vt:lpstr>CV (curriculum vitae)</vt:lpstr>
      <vt:lpstr>What to include on the CV for graduate schools</vt:lpstr>
      <vt:lpstr>Sample CVs (please do not share outside of this workshop)</vt:lpstr>
      <vt:lpstr>How to write a CV</vt:lpstr>
      <vt:lpstr>Post-Secondary Transcripts</vt:lpstr>
      <vt:lpstr>GRE General Test</vt:lpstr>
      <vt:lpstr>How to study for the GRE?</vt:lpstr>
      <vt:lpstr>English Proficiency Exams</vt:lpstr>
      <vt:lpstr>FAQ: How much is each component weighted in an application?</vt:lpstr>
      <vt:lpstr>FAQ: Is it true that a high GPA means someone can afford a low GRE score and vice-versa?</vt:lpstr>
      <vt:lpstr>But how high/low is a high/low GPA?  </vt:lpstr>
      <vt:lpstr>Any questions?</vt:lpstr>
      <vt:lpstr>Personal Statement</vt:lpstr>
      <vt:lpstr>What is it</vt:lpstr>
      <vt:lpstr>Central things to cover</vt:lpstr>
      <vt:lpstr>Explain your research interest</vt:lpstr>
      <vt:lpstr>Explain your research interest</vt:lpstr>
      <vt:lpstr>Explain your research interest</vt:lpstr>
      <vt:lpstr>What if you don’t know what questions interest you?</vt:lpstr>
      <vt:lpstr>Explain anything strange in your package</vt:lpstr>
      <vt:lpstr>Explain anything strange in your package</vt:lpstr>
      <vt:lpstr>Diversity statement</vt:lpstr>
      <vt:lpstr>Diversity statement</vt:lpstr>
      <vt:lpstr>Tailoring: the what</vt:lpstr>
      <vt:lpstr>Tailoring: the why</vt:lpstr>
      <vt:lpstr>Tailoring: the how</vt:lpstr>
      <vt:lpstr>Tone</vt:lpstr>
      <vt:lpstr>Bottom line</vt:lpstr>
      <vt:lpstr>Writing Sample</vt:lpstr>
      <vt:lpstr>Basics</vt:lpstr>
      <vt:lpstr>How to start</vt:lpstr>
      <vt:lpstr>In what follows</vt:lpstr>
      <vt:lpstr>Argument</vt:lpstr>
      <vt:lpstr>Thesis</vt:lpstr>
      <vt:lpstr>Writing</vt:lpstr>
      <vt:lpstr>Topic</vt:lpstr>
      <vt:lpstr>Revisions</vt:lpstr>
      <vt:lpstr>Revisions</vt:lpstr>
      <vt:lpstr>Revisions</vt:lpstr>
      <vt:lpstr>Questions?</vt:lpstr>
      <vt:lpstr>Reference Letters</vt:lpstr>
      <vt:lpstr>What are reference letters?</vt:lpstr>
      <vt:lpstr>Who to ask?</vt:lpstr>
      <vt:lpstr>“What if I don’t feel like anyone in philosophy is familiar with my outlook or my learning process?!”  “What if I can’t think of enough people who are familiar?!” </vt:lpstr>
      <vt:lpstr>That’s all perfectly okay! And normal!</vt:lpstr>
      <vt:lpstr>You might want to ask the following questions to yourself in the following order:</vt:lpstr>
      <vt:lpstr>Exercise: Form a list!</vt:lpstr>
      <vt:lpstr>How to ask</vt:lpstr>
      <vt:lpstr>Some things to keep in mind...</vt:lpstr>
      <vt:lpstr>During the meeting...</vt:lpstr>
      <vt:lpstr>After the meeting...</vt:lpstr>
      <vt:lpstr>Finally...</vt:lpstr>
      <vt:lpstr>Personal example offered by Mike</vt:lpstr>
      <vt:lpstr>Takeaways</vt:lpstr>
      <vt:lpstr>FAQ: Should I be worried if I don’t know enough philosophy professors personally?</vt:lpstr>
      <vt:lpstr>Any questions?</vt:lpstr>
      <vt:lpstr>Exercise--Draft an email!</vt:lpstr>
      <vt:lpstr>Financial commitments in graduate applications</vt:lpstr>
      <vt:lpstr>Graduate applications are expensive!</vt:lpstr>
      <vt:lpstr>Breakdown of costs</vt:lpstr>
      <vt:lpstr>This is already discounting the money you would have made during the time when you prepare for the GRE, polish your writing sample, etc. etc.</vt:lpstr>
      <vt:lpstr>Let’s do some math… (scenario 1)</vt:lpstr>
      <vt:lpstr>Let’s do some math... (scenario 2)</vt:lpstr>
      <vt:lpstr>That’s very expensive! Any ways we don’t have to spend that much?</vt:lpstr>
      <vt:lpstr>Externally sponsored fee remissions:  one example  </vt:lpstr>
      <vt:lpstr>University sponsored fee remissions</vt:lpstr>
      <vt:lpstr>department specific fee remissions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Application Package</dc:title>
  <dc:creator>Kino Zhao</dc:creator>
  <cp:lastModifiedBy>Kino Zhao</cp:lastModifiedBy>
  <cp:revision>3</cp:revision>
  <dcterms:created xsi:type="dcterms:W3CDTF">2019-09-07T19:53:42Z</dcterms:created>
  <dcterms:modified xsi:type="dcterms:W3CDTF">2019-09-29T21:59:30Z</dcterms:modified>
</cp:coreProperties>
</file>