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8" r:id="rId8"/>
    <p:sldId id="270" r:id="rId9"/>
    <p:sldId id="272" r:id="rId10"/>
    <p:sldId id="271" r:id="rId11"/>
    <p:sldId id="273" r:id="rId12"/>
    <p:sldId id="264" r:id="rId13"/>
    <p:sldId id="265" r:id="rId14"/>
    <p:sldId id="274" r:id="rId15"/>
    <p:sldId id="275" r:id="rId16"/>
    <p:sldId id="266" r:id="rId17"/>
    <p:sldId id="276" r:id="rId18"/>
    <p:sldId id="277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Job Prospect" id="{D603395F-B272-4F3D-96AE-527B10605E95}">
          <p14:sldIdLst>
            <p14:sldId id="256"/>
            <p14:sldId id="260"/>
          </p14:sldIdLst>
        </p14:section>
        <p14:section name="Type of jobs" id="{E4D0E06E-036D-4940-AED5-D2E0FFF7C90E}">
          <p14:sldIdLst>
            <p14:sldId id="259"/>
          </p14:sldIdLst>
        </p14:section>
        <p14:section name="R1" id="{091C7EF1-6D55-4788-969E-54A5DE3C0FE2}">
          <p14:sldIdLst>
            <p14:sldId id="261"/>
            <p14:sldId id="262"/>
            <p14:sldId id="263"/>
            <p14:sldId id="268"/>
            <p14:sldId id="270"/>
            <p14:sldId id="272"/>
            <p14:sldId id="271"/>
            <p14:sldId id="273"/>
          </p14:sldIdLst>
        </p14:section>
        <p14:section name="Teaching" id="{F22F4456-A0FA-4A17-A866-EA5EE077EF84}">
          <p14:sldIdLst>
            <p14:sldId id="264"/>
            <p14:sldId id="265"/>
            <p14:sldId id="274"/>
            <p14:sldId id="275"/>
          </p14:sldIdLst>
        </p14:section>
        <p14:section name="Adjuncting" id="{D69FFAEA-A55E-49AB-8EEB-18C6B9AFF3D4}">
          <p14:sldIdLst>
            <p14:sldId id="266"/>
            <p14:sldId id="276"/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347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804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144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78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542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337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903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312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213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888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8000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684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9646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144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480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590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CECE2-8B3A-4254-B728-F7458D62D57D}" type="datetimeFigureOut">
              <a:rPr lang="en-CA" smtClean="0"/>
              <a:t>2019-09-29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9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meshighereducation.com/blog/if-you-love-research-academia-may-not-be-yo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onathanweisberg.org/post/prestige-placemen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quod.lib.umich.edu/e/ergo/12405314.0005.010?view=text;rgn=main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hub.com/ljelkin/jobplacement/blob/master/README.md?fbclid=IwAR249l8uXrAhLsGrwbQkwUIlShuI7KVxvVBbjbpbi1iiy-JU3_M8i3vL2Ls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hilosopherscocoon.typepad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26E5C-BD1B-4417-B99B-46D44FCCCD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4800" dirty="0"/>
              <a:t>Job prospect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92D11-C96D-4F85-919F-77F5E9646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/>
              <a:t>Wonder Philosophy 2019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0848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think about it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Actually, it’s more important to think about it now than during your PhD.</a:t>
            </a:r>
          </a:p>
          <a:p>
            <a:endParaRPr lang="en-CA" dirty="0"/>
          </a:p>
          <a:p>
            <a:r>
              <a:rPr lang="en-CA" dirty="0"/>
              <a:t>What do you </a:t>
            </a:r>
            <a:r>
              <a:rPr lang="en-CA" i="1" dirty="0"/>
              <a:t>intend</a:t>
            </a:r>
            <a:r>
              <a:rPr lang="en-CA" dirty="0"/>
              <a:t> to do with a PhD? What if that doesn’t work out?</a:t>
            </a:r>
          </a:p>
          <a:p>
            <a:endParaRPr lang="en-CA" dirty="0"/>
          </a:p>
          <a:p>
            <a:r>
              <a:rPr lang="en-CA" dirty="0"/>
              <a:t>Are there things you could do you didn’t know about?</a:t>
            </a:r>
          </a:p>
          <a:p>
            <a:endParaRPr lang="en-CA" dirty="0"/>
          </a:p>
          <a:p>
            <a:r>
              <a:rPr lang="en-CA" dirty="0"/>
              <a:t>General rule: more backup plans allow for less strategic planning.</a:t>
            </a:r>
          </a:p>
        </p:txBody>
      </p:sp>
    </p:spTree>
    <p:extLst>
      <p:ext uri="{BB962C8B-B14F-4D97-AF65-F5344CB8AC3E}">
        <p14:creationId xmlns:p14="http://schemas.microsoft.com/office/powerpoint/2010/main" val="134762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F1A49-A476-47AF-8D5F-FC3C6CF98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Types of academic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C672F-5A5C-4A48-8E07-3183F6AA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Research job at an R1 institution</a:t>
            </a:r>
          </a:p>
          <a:p>
            <a:pPr lvl="1"/>
            <a:r>
              <a:rPr lang="en-CA" dirty="0"/>
              <a:t>Low teaching load + high research output demand</a:t>
            </a:r>
          </a:p>
          <a:p>
            <a:r>
              <a:rPr lang="en-CA" dirty="0"/>
              <a:t>Research job at an R2 institution</a:t>
            </a:r>
          </a:p>
          <a:p>
            <a:pPr lvl="1"/>
            <a:r>
              <a:rPr lang="en-CA" dirty="0"/>
              <a:t>Greater teaching load + high research output demand</a:t>
            </a:r>
          </a:p>
          <a:p>
            <a:r>
              <a:rPr lang="en-CA" dirty="0"/>
              <a:t>Secure teaching job at a 4-year university or LAC</a:t>
            </a:r>
          </a:p>
          <a:p>
            <a:pPr lvl="1"/>
            <a:r>
              <a:rPr lang="en-CA" dirty="0"/>
              <a:t>High teaching load + some research demand (depending on prestige)</a:t>
            </a:r>
          </a:p>
          <a:p>
            <a:r>
              <a:rPr lang="en-CA" dirty="0"/>
              <a:t>Secure teaching job at a community college</a:t>
            </a:r>
          </a:p>
          <a:p>
            <a:pPr lvl="1"/>
            <a:r>
              <a:rPr lang="en-CA" dirty="0"/>
              <a:t>High teaching load + high administrative demand</a:t>
            </a:r>
          </a:p>
          <a:p>
            <a:r>
              <a:rPr lang="en-CA" dirty="0"/>
              <a:t>Post-doctoral fellowship</a:t>
            </a:r>
          </a:p>
          <a:p>
            <a:r>
              <a:rPr lang="en-CA" dirty="0"/>
              <a:t>Contract-based teaching job (adjunct)</a:t>
            </a:r>
          </a:p>
        </p:txBody>
      </p:sp>
    </p:spTree>
    <p:extLst>
      <p:ext uri="{BB962C8B-B14F-4D97-AF65-F5344CB8AC3E}">
        <p14:creationId xmlns:p14="http://schemas.microsoft.com/office/powerpoint/2010/main" val="289001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 you like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Most graduate students start graduate school liking research. And it is expected that you like research.</a:t>
            </a:r>
          </a:p>
          <a:p>
            <a:pPr lvl="1"/>
            <a:r>
              <a:rPr lang="en-CA" dirty="0"/>
              <a:t>It is *very* difficult to make it through grad school without liking research, even if you end up with a teaching/industry job.</a:t>
            </a:r>
          </a:p>
          <a:p>
            <a:endParaRPr lang="en-CA" dirty="0"/>
          </a:p>
          <a:p>
            <a:r>
              <a:rPr lang="en-CA" dirty="0"/>
              <a:t>R1 professors are expected to spend ~60% of their time researching (20% teaching and 20% administration).</a:t>
            </a:r>
          </a:p>
          <a:p>
            <a:endParaRPr lang="en-CA" dirty="0"/>
          </a:p>
          <a:p>
            <a:r>
              <a:rPr lang="en-CA" dirty="0"/>
              <a:t>Realistically, professors at R1s are almost exclusively evaluated based on research (up until Associate, at least).</a:t>
            </a:r>
          </a:p>
        </p:txBody>
      </p:sp>
    </p:spTree>
    <p:extLst>
      <p:ext uri="{BB962C8B-B14F-4D97-AF65-F5344CB8AC3E}">
        <p14:creationId xmlns:p14="http://schemas.microsoft.com/office/powerpoint/2010/main" val="247258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9389-50B7-4FB6-B61D-6A66343AC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 you </a:t>
            </a:r>
            <a:r>
              <a:rPr lang="en-CA" i="1" dirty="0"/>
              <a:t>actually</a:t>
            </a:r>
            <a:r>
              <a:rPr lang="en-CA" dirty="0"/>
              <a:t> like research?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BD3AD-AF1C-44FA-B948-4F9BF6AE4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It is common to lose your interest in research momentarily or entirely during the grad school process.</a:t>
            </a:r>
          </a:p>
          <a:p>
            <a:pPr lvl="1"/>
            <a:r>
              <a:rPr lang="en-CA" dirty="0"/>
              <a:t>When that happens: there is nothing wrong with you. Research is the kind of thing you never know if you truly enjoy it until you try to do it for some time.</a:t>
            </a:r>
          </a:p>
          <a:p>
            <a:endParaRPr lang="en-CA" dirty="0"/>
          </a:p>
          <a:p>
            <a:r>
              <a:rPr lang="en-CA" dirty="0"/>
              <a:t>However, it is sometimes risky to express hesitation towards research in the profession, especially in prestigious programs/conferences.</a:t>
            </a:r>
          </a:p>
          <a:p>
            <a:pPr lvl="1"/>
            <a:r>
              <a:rPr lang="en-CA" dirty="0"/>
              <a:t>In fact, a good way to assess climate of a department is to see how many of its faculty/senior grad students openly express enthusiasm in teaching.</a:t>
            </a:r>
          </a:p>
        </p:txBody>
      </p:sp>
    </p:spTree>
    <p:extLst>
      <p:ext uri="{BB962C8B-B14F-4D97-AF65-F5344CB8AC3E}">
        <p14:creationId xmlns:p14="http://schemas.microsoft.com/office/powerpoint/2010/main" val="164724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F6693-FBF2-4DD4-8C8F-8B84BB14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 you like research that much?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F9F85-D638-4A24-A894-04EE0B87D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 the other hand, it’s also hard if all you want to do is research.</a:t>
            </a:r>
          </a:p>
          <a:p>
            <a:pPr lvl="1"/>
            <a:r>
              <a:rPr lang="en-CA" dirty="0"/>
              <a:t>This is increasingly true now that there are more competent researchers than there are jobs.</a:t>
            </a:r>
          </a:p>
          <a:p>
            <a:endParaRPr lang="en-CA" dirty="0"/>
          </a:p>
          <a:p>
            <a:r>
              <a:rPr lang="en-CA" dirty="0"/>
              <a:t>Re: </a:t>
            </a:r>
            <a:r>
              <a:rPr lang="en-CA" dirty="0">
                <a:hlinkClick r:id="rId2"/>
              </a:rPr>
              <a:t>https://www.timeshighereducation.com/blog/if-you-love-research-academia-may-not-be-you</a:t>
            </a:r>
            <a:endParaRPr lang="en-CA" dirty="0"/>
          </a:p>
          <a:p>
            <a:endParaRPr lang="en-CA" dirty="0"/>
          </a:p>
          <a:p>
            <a:r>
              <a:rPr lang="en-CA" dirty="0"/>
              <a:t>Pure research jobs are rare in philosophy.</a:t>
            </a:r>
          </a:p>
        </p:txBody>
      </p:sp>
    </p:spTree>
    <p:extLst>
      <p:ext uri="{BB962C8B-B14F-4D97-AF65-F5344CB8AC3E}">
        <p14:creationId xmlns:p14="http://schemas.microsoft.com/office/powerpoint/2010/main" val="192811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1F20-FEBF-4045-ACA2-2C5FA052F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elusive R1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214B7-BC09-47CB-A6DD-84E604964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R1 jobs pay the most and have the most prestige, hence they are the hardest to come by.</a:t>
            </a:r>
          </a:p>
          <a:p>
            <a:endParaRPr lang="en-CA" dirty="0"/>
          </a:p>
          <a:p>
            <a:r>
              <a:rPr lang="en-CA" dirty="0"/>
              <a:t>According to APDA’s survey of </a:t>
            </a:r>
            <a:r>
              <a:rPr lang="en-US" dirty="0"/>
              <a:t>Of 7,433 graduates (2011-2016):</a:t>
            </a:r>
          </a:p>
          <a:p>
            <a:pPr lvl="1"/>
            <a:r>
              <a:rPr lang="en-US" dirty="0"/>
              <a:t>49% are in a permanent academic job</a:t>
            </a:r>
          </a:p>
          <a:p>
            <a:pPr lvl="1"/>
            <a:r>
              <a:rPr lang="en-US" dirty="0"/>
              <a:t>33% are in a temporary academic job</a:t>
            </a:r>
          </a:p>
          <a:p>
            <a:pPr lvl="1"/>
            <a:r>
              <a:rPr lang="en-US" dirty="0"/>
              <a:t>7% are in a nonacademic job</a:t>
            </a:r>
          </a:p>
          <a:p>
            <a:pPr lvl="1"/>
            <a:r>
              <a:rPr lang="en-US" dirty="0"/>
              <a:t>12% have unknown placement.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9349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7724A-3113-4042-BD38-F86B3B29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PGR-ranked prestige vs. TT placement rate (2012-14 grads)</a:t>
            </a:r>
          </a:p>
        </p:txBody>
      </p:sp>
      <p:pic>
        <p:nvPicPr>
          <p:cNvPr id="6" name="Picture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2E205046-0960-46A1-B146-D4B26E006C4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1" b="18691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C7C55-B9EC-4966-A60E-AEE193A98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/>
              <a:t>Jonathan Weisberg, </a:t>
            </a:r>
            <a:r>
              <a:rPr lang="en-CA" dirty="0">
                <a:hlinkClick r:id="rId3"/>
              </a:rPr>
              <a:t>https://jonathanweisberg.org/post/prestige-placement/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8099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2202-42B7-4883-BBC4-C0BDF977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Analysis of placement of 2012-2017 graduates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D09C7-2352-4782-82BA-826DF4B21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/>
              <a:t>Helen De Cruz, </a:t>
            </a:r>
            <a:r>
              <a:rPr lang="en-US" i="1" dirty="0"/>
              <a:t>Prestige Bias: An Obstacle to a Just Academic Philosophy, </a:t>
            </a:r>
            <a:r>
              <a:rPr lang="en-CA" dirty="0">
                <a:hlinkClick r:id="rId2"/>
              </a:rPr>
              <a:t>https://quod.lib.umich.edu/e/ergo/12405314.0005.010?view=text;rgn=main</a:t>
            </a:r>
            <a:endParaRPr lang="en-CA" i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230E27-A1AD-4D84-AC98-7529C6764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175" y="264619"/>
            <a:ext cx="6716984" cy="43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98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32D9B-D40C-497A-B66A-E318E6AA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Average time from graduation to TT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9B3C1-A085-432E-A14B-D5307563D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/>
              <a:t>Lee Elkin (</a:t>
            </a:r>
            <a:r>
              <a:rPr lang="en-CA" dirty="0" err="1"/>
              <a:t>ljelkin</a:t>
            </a:r>
            <a:r>
              <a:rPr lang="en-CA" dirty="0"/>
              <a:t>), </a:t>
            </a:r>
            <a:r>
              <a:rPr lang="en-CA" dirty="0">
                <a:hlinkClick r:id="rId2"/>
              </a:rPr>
              <a:t>https://github.com/ljelkin/jobplacement/blob/master/README.md?fbclid=IwAR249l8uXrAhLsGrwbQkwUIlShuI7KVxvVBbjbpbi1iiy-JU3_M8i3vL2Ls</a:t>
            </a:r>
            <a:endParaRPr lang="en-CA" dirty="0"/>
          </a:p>
        </p:txBody>
      </p:sp>
      <p:pic>
        <p:nvPicPr>
          <p:cNvPr id="11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911D15BA-91B2-4CBC-9BEA-E5132C728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636" y="196984"/>
            <a:ext cx="6234062" cy="460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06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F496F-E2BF-4383-8602-F521B694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elusive R1: bottom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37168-53AC-49CE-ADD4-78DD26E35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There is a huge prestige bias.</a:t>
            </a:r>
          </a:p>
          <a:p>
            <a:pPr lvl="1"/>
            <a:r>
              <a:rPr lang="en-CA" dirty="0"/>
              <a:t>I have been told to not bother with not-PGR-top-20 schools because you won’t find a job. That’s a little extreme, but it certainly poses a challenge for top R1 jobs.</a:t>
            </a:r>
          </a:p>
          <a:p>
            <a:endParaRPr lang="en-CA" dirty="0"/>
          </a:p>
          <a:p>
            <a:r>
              <a:rPr lang="en-CA" dirty="0"/>
              <a:t>Even if you’re lucky to get an R1-TT, you most likely will end up at a school you’ve never heard of &amp; don’t think is good.</a:t>
            </a:r>
          </a:p>
          <a:p>
            <a:endParaRPr lang="en-CA" dirty="0"/>
          </a:p>
          <a:p>
            <a:r>
              <a:rPr lang="en-CA" dirty="0"/>
              <a:t>It usually takes 6-7 years for a PhD and 2-3 years before landing a TT (assuming you’re lucky).</a:t>
            </a:r>
          </a:p>
        </p:txBody>
      </p:sp>
    </p:spTree>
    <p:extLst>
      <p:ext uri="{BB962C8B-B14F-4D97-AF65-F5344CB8AC3E}">
        <p14:creationId xmlns:p14="http://schemas.microsoft.com/office/powerpoint/2010/main" val="2713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FD77A-AADF-4FC6-B567-E3D6C450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Do you like teaching?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9F321-68E7-488E-92A6-8B4924E79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Here’s the irony: you’re not supposed to like teaching throughout graduate school, but you have a much better job prospect if you’re willing to teach.</a:t>
            </a:r>
          </a:p>
          <a:p>
            <a:endParaRPr lang="en-CA" dirty="0"/>
          </a:p>
          <a:p>
            <a:r>
              <a:rPr lang="en-CA" dirty="0"/>
              <a:t>Teaching jobs come in different degrees of prestige, too.</a:t>
            </a:r>
          </a:p>
          <a:p>
            <a:pPr lvl="1"/>
            <a:r>
              <a:rPr lang="en-CA" dirty="0"/>
              <a:t>Prestigious Liberal Arts College (LAC)</a:t>
            </a:r>
          </a:p>
          <a:p>
            <a:pPr lvl="1"/>
            <a:r>
              <a:rPr lang="en-CA" dirty="0"/>
              <a:t>Other SLAC</a:t>
            </a:r>
          </a:p>
          <a:p>
            <a:pPr lvl="1"/>
            <a:r>
              <a:rPr lang="en-CA" dirty="0"/>
              <a:t>Community College (CC)</a:t>
            </a:r>
          </a:p>
          <a:p>
            <a:endParaRPr lang="en-CA" dirty="0"/>
          </a:p>
          <a:p>
            <a:r>
              <a:rPr lang="en-CA" dirty="0"/>
              <a:t>It is actually really hard to find good data on teaching (because the majority of the profession doesn’t care about it).</a:t>
            </a:r>
          </a:p>
        </p:txBody>
      </p:sp>
    </p:spTree>
    <p:extLst>
      <p:ext uri="{BB962C8B-B14F-4D97-AF65-F5344CB8AC3E}">
        <p14:creationId xmlns:p14="http://schemas.microsoft.com/office/powerpoint/2010/main" val="415533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F4AD-796E-4D4D-AB7E-2A1404BE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much do you like teaching?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46F97-AE01-4D7F-8264-BC5889F13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Prestigious LACs usually require competitive research profiles as well as demonstrated teaching excellence.</a:t>
            </a:r>
          </a:p>
          <a:p>
            <a:endParaRPr lang="en-CA" dirty="0"/>
          </a:p>
          <a:p>
            <a:r>
              <a:rPr lang="en-CA" dirty="0"/>
              <a:t>CCs: low pay, high teaching &amp; administrative demands, usually poor classroom facilities.</a:t>
            </a:r>
          </a:p>
          <a:p>
            <a:pPr lvl="1"/>
            <a:r>
              <a:rPr lang="en-CA" dirty="0"/>
              <a:t>However, if you’re geographically constrained, CCs/not-prestigious SLACs give you the best chance to support yourself where you want to be.</a:t>
            </a:r>
          </a:p>
          <a:p>
            <a:pPr lvl="1"/>
            <a:r>
              <a:rPr lang="en-CA" dirty="0"/>
              <a:t>(You might not think you’re geographically constrained now but that might change.)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5590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F4AD-796E-4D4D-AB7E-2A1404BE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be competitive for teaching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46F97-AE01-4D7F-8264-BC5889F13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Most prestigious (and probably many non-prestigious) programs aren’t good at supporting students for teaching jobs. So you need to plan for yourself.</a:t>
            </a:r>
          </a:p>
          <a:p>
            <a:endParaRPr lang="en-CA" dirty="0"/>
          </a:p>
          <a:p>
            <a:r>
              <a:rPr lang="en-CA" dirty="0"/>
              <a:t>Take courses widely &amp; especially in mainstream topics. Even if your dissertation is on bioethics, you will have to teach: traditional ethics, political philosophy, critical thinking, M&amp;E, Descartes.</a:t>
            </a:r>
          </a:p>
          <a:p>
            <a:endParaRPr lang="en-CA" dirty="0"/>
          </a:p>
          <a:p>
            <a:r>
              <a:rPr lang="en-CA" dirty="0"/>
              <a:t>Look into teaching certificate programs early in your career. Many schools offer some form of it but it may take some time to complete.</a:t>
            </a:r>
          </a:p>
        </p:txBody>
      </p:sp>
    </p:spTree>
    <p:extLst>
      <p:ext uri="{BB962C8B-B14F-4D97-AF65-F5344CB8AC3E}">
        <p14:creationId xmlns:p14="http://schemas.microsoft.com/office/powerpoint/2010/main" val="22087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F4AD-796E-4D4D-AB7E-2A1404BE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Going into PhD with the goal of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46F97-AE01-4D7F-8264-BC5889F13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While it’s possible that you may start loving research and hating teaching as you progress in your graduate career, I have seen more people moving in the opposite direction.</a:t>
            </a:r>
          </a:p>
          <a:p>
            <a:endParaRPr lang="en-CA" dirty="0"/>
          </a:p>
          <a:p>
            <a:r>
              <a:rPr lang="en-CA" dirty="0"/>
              <a:t>If you are serious about wanting to teach, I recommend making it a priority when you visit programs.</a:t>
            </a:r>
          </a:p>
          <a:p>
            <a:endParaRPr lang="en-CA" dirty="0"/>
          </a:p>
          <a:p>
            <a:r>
              <a:rPr lang="en-CA" dirty="0"/>
              <a:t>Ask faculty about campus teaching opportunities and see how much they know; ask whether they have experience placing teaching-focused students.</a:t>
            </a:r>
          </a:p>
          <a:p>
            <a:endParaRPr lang="en-CA" dirty="0"/>
          </a:p>
          <a:p>
            <a:r>
              <a:rPr lang="en-CA" dirty="0">
                <a:hlinkClick r:id="rId2"/>
              </a:rPr>
              <a:t>https://philosopherscocoon.typepad.com/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37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0D20-37A9-40D1-9643-21CD163A4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an adjunct?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449BD-5FE4-4B9F-8D42-41EC7D747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Adjunct professors are typically hired:</a:t>
            </a:r>
          </a:p>
          <a:p>
            <a:pPr lvl="1"/>
            <a:r>
              <a:rPr lang="en-CA" dirty="0"/>
              <a:t>On a contract-basis: no job security</a:t>
            </a:r>
          </a:p>
          <a:p>
            <a:pPr lvl="1"/>
            <a:r>
              <a:rPr lang="en-CA" dirty="0"/>
              <a:t>As part-time: no benefits</a:t>
            </a:r>
          </a:p>
          <a:p>
            <a:pPr lvl="1"/>
            <a:r>
              <a:rPr lang="en-CA" dirty="0"/>
              <a:t>With lower pay grade: sometimes below hourly minimum wage &amp; below poverty line</a:t>
            </a:r>
          </a:p>
          <a:p>
            <a:pPr lvl="1"/>
            <a:r>
              <a:rPr lang="en-CA" dirty="0"/>
              <a:t>As non-voting members: are not involved in departmental decision making; typically creates a sense of isolation.</a:t>
            </a:r>
          </a:p>
          <a:p>
            <a:endParaRPr lang="en-CA" dirty="0"/>
          </a:p>
          <a:p>
            <a:r>
              <a:rPr lang="en-CA" dirty="0"/>
              <a:t>The treatment of adjuncts varies vastly across schools, but most (big) schools treat their adjuncts poorly. Adjuncts are also often not unionized.</a:t>
            </a:r>
          </a:p>
        </p:txBody>
      </p:sp>
    </p:spTree>
    <p:extLst>
      <p:ext uri="{BB962C8B-B14F-4D97-AF65-F5344CB8AC3E}">
        <p14:creationId xmlns:p14="http://schemas.microsoft.com/office/powerpoint/2010/main" val="219825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2024-D9B3-4856-A006-06B7135F9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do people adjunct?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CF7F4-FE63-4846-9B3D-31A934B6F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Adjunctships</a:t>
            </a:r>
            <a:r>
              <a:rPr lang="en-CA" dirty="0"/>
              <a:t> are easy to get. They are often hired to teach intro-level large classes at big schools.</a:t>
            </a:r>
          </a:p>
          <a:p>
            <a:pPr lvl="1"/>
            <a:r>
              <a:rPr lang="en-CA" dirty="0"/>
              <a:t>Many big schools don’t care about their undergrad quality of education very much, which means they sometimes don’t screen for adjunct qualification as rigorously.</a:t>
            </a:r>
          </a:p>
          <a:p>
            <a:endParaRPr lang="en-CA" dirty="0"/>
          </a:p>
          <a:p>
            <a:r>
              <a:rPr lang="en-CA" dirty="0"/>
              <a:t>Sometimes </a:t>
            </a:r>
            <a:r>
              <a:rPr lang="en-CA" dirty="0" err="1"/>
              <a:t>adjuncting</a:t>
            </a:r>
            <a:r>
              <a:rPr lang="en-CA" dirty="0"/>
              <a:t> is the only way to pay the bills at hand.</a:t>
            </a:r>
          </a:p>
        </p:txBody>
      </p:sp>
    </p:spTree>
    <p:extLst>
      <p:ext uri="{BB962C8B-B14F-4D97-AF65-F5344CB8AC3E}">
        <p14:creationId xmlns:p14="http://schemas.microsoft.com/office/powerpoint/2010/main" val="46971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0C675-EF50-40DE-BF93-53AB757C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good reasons to adjunct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BCB6A-210B-4C30-8FDC-3E3ADDC2D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Some senior graduate students adjunct as a way to 1) supplement paycheck, 2) acquire teaching experience.</a:t>
            </a:r>
          </a:p>
          <a:p>
            <a:pPr lvl="1"/>
            <a:r>
              <a:rPr lang="en-CA" dirty="0"/>
              <a:t>E.g., yay Alysha and her Cal </a:t>
            </a:r>
            <a:r>
              <a:rPr lang="en-CA"/>
              <a:t>State Fullerton crew</a:t>
            </a:r>
            <a:r>
              <a:rPr lang="en-CA" dirty="0"/>
              <a:t>!</a:t>
            </a:r>
          </a:p>
          <a:p>
            <a:pPr lvl="1"/>
            <a:r>
              <a:rPr lang="en-CA" dirty="0" err="1"/>
              <a:t>Adjuncting</a:t>
            </a:r>
            <a:r>
              <a:rPr lang="en-CA" dirty="0"/>
              <a:t> as a student is a great way to be more competitive in the teaching market.</a:t>
            </a:r>
          </a:p>
          <a:p>
            <a:r>
              <a:rPr lang="en-CA" dirty="0"/>
              <a:t>There are permanent </a:t>
            </a:r>
            <a:r>
              <a:rPr lang="en-CA" dirty="0" err="1"/>
              <a:t>adjunctships</a:t>
            </a:r>
            <a:r>
              <a:rPr lang="en-CA" dirty="0"/>
              <a:t> too.</a:t>
            </a:r>
          </a:p>
          <a:p>
            <a:pPr lvl="1"/>
            <a:r>
              <a:rPr lang="en-CA" dirty="0"/>
              <a:t>They are not common but good if you just want to teach and not do research or administration.</a:t>
            </a:r>
          </a:p>
          <a:p>
            <a:r>
              <a:rPr lang="en-CA" dirty="0"/>
              <a:t>Some places pay adjuncts reasonably well with reasonable security. It’s one feasible way to live where you want to live while supporting yourself with philosophy.</a:t>
            </a:r>
          </a:p>
        </p:txBody>
      </p:sp>
    </p:spTree>
    <p:extLst>
      <p:ext uri="{BB962C8B-B14F-4D97-AF65-F5344CB8AC3E}">
        <p14:creationId xmlns:p14="http://schemas.microsoft.com/office/powerpoint/2010/main" val="328026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A458F-1CCD-427A-88C5-D2A82096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bad reasons to adjunct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62224-868D-48E4-AA5D-2D3D91F2C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Very often, though, students start </a:t>
            </a:r>
            <a:r>
              <a:rPr lang="en-CA" dirty="0" err="1"/>
              <a:t>adjuncting</a:t>
            </a:r>
            <a:r>
              <a:rPr lang="en-CA" dirty="0"/>
              <a:t> after graduation because they didn’t find other jobs and needed to support themselves.</a:t>
            </a:r>
          </a:p>
          <a:p>
            <a:endParaRPr lang="en-CA" dirty="0"/>
          </a:p>
          <a:p>
            <a:r>
              <a:rPr lang="en-CA" dirty="0"/>
              <a:t>Most </a:t>
            </a:r>
            <a:r>
              <a:rPr lang="en-CA" dirty="0" err="1"/>
              <a:t>adjunctships</a:t>
            </a:r>
            <a:r>
              <a:rPr lang="en-CA" dirty="0"/>
              <a:t> are very time-consuming with little pay, leaving no time to build a more competitive research profile</a:t>
            </a:r>
          </a:p>
          <a:p>
            <a:pPr lvl="1"/>
            <a:r>
              <a:rPr lang="en-CA" dirty="0"/>
              <a:t>I know someone who’s rumoured to juggle 3 </a:t>
            </a:r>
            <a:r>
              <a:rPr lang="en-CA" dirty="0" err="1"/>
              <a:t>adjunctships</a:t>
            </a:r>
            <a:r>
              <a:rPr lang="en-CA" dirty="0"/>
              <a:t> and has a 60-hour weekly workload of teaching alone.</a:t>
            </a:r>
          </a:p>
          <a:p>
            <a:endParaRPr lang="en-CA" dirty="0"/>
          </a:p>
          <a:p>
            <a:r>
              <a:rPr lang="en-CA" dirty="0"/>
              <a:t>Unfortunately, the adjunct problem disproportionally hits low-income students because they are more likely to have to immediately support themselves after graduation.</a:t>
            </a:r>
          </a:p>
        </p:txBody>
      </p:sp>
    </p:spTree>
    <p:extLst>
      <p:ext uri="{BB962C8B-B14F-4D97-AF65-F5344CB8AC3E}">
        <p14:creationId xmlns:p14="http://schemas.microsoft.com/office/powerpoint/2010/main" val="250995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A3249-A603-4CAE-BA1D-E19253DB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Plan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05528-720E-495A-9139-A036933C2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According to the APDA, 33% of students graduated between 2011-2017 were in temporary positions in 2017.</a:t>
            </a:r>
          </a:p>
          <a:p>
            <a:pPr lvl="1"/>
            <a:r>
              <a:rPr lang="en-CA" dirty="0"/>
              <a:t>This includes post docs, of course, but it’s still a big number.</a:t>
            </a:r>
          </a:p>
          <a:p>
            <a:endParaRPr lang="en-CA" dirty="0"/>
          </a:p>
          <a:p>
            <a:r>
              <a:rPr lang="en-CA" dirty="0"/>
              <a:t>In general, it is worth thinking about what you would do to support yourself if the job search doesn’t work out for a couple of years after you graduate.</a:t>
            </a:r>
          </a:p>
          <a:p>
            <a:endParaRPr lang="en-CA" dirty="0"/>
          </a:p>
          <a:p>
            <a:r>
              <a:rPr lang="en-CA" dirty="0"/>
              <a:t>Relatedly, remember also that only about half of admitted students finish their PhDs.</a:t>
            </a:r>
          </a:p>
        </p:txBody>
      </p:sp>
    </p:spTree>
    <p:extLst>
      <p:ext uri="{BB962C8B-B14F-4D97-AF65-F5344CB8AC3E}">
        <p14:creationId xmlns:p14="http://schemas.microsoft.com/office/powerpoint/2010/main" val="33383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1EC4-BAB3-452E-B141-650098FE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798651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551</TotalTime>
  <Words>1433</Words>
  <Application>Microsoft Office PowerPoint</Application>
  <PresentationFormat>Widescreen</PresentationFormat>
  <Paragraphs>126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Trebuchet MS</vt:lpstr>
      <vt:lpstr>Wingdings 3</vt:lpstr>
      <vt:lpstr>Facet</vt:lpstr>
      <vt:lpstr>Job prospect</vt:lpstr>
      <vt:lpstr>Why think about it now?</vt:lpstr>
      <vt:lpstr>Types of academic jobs</vt:lpstr>
      <vt:lpstr>Do you like research?</vt:lpstr>
      <vt:lpstr>Do you actually like research?</vt:lpstr>
      <vt:lpstr>Do you like research that much?</vt:lpstr>
      <vt:lpstr>The elusive R1</vt:lpstr>
      <vt:lpstr>PGR-ranked prestige vs. TT placement rate (2012-14 grads)</vt:lpstr>
      <vt:lpstr>Analysis of placement of 2012-2017 graduates</vt:lpstr>
      <vt:lpstr>Average time from graduation to TT</vt:lpstr>
      <vt:lpstr>The elusive R1: bottom line</vt:lpstr>
      <vt:lpstr>Do you like teaching?</vt:lpstr>
      <vt:lpstr>How much do you like teaching?</vt:lpstr>
      <vt:lpstr>How to be competitive for teaching jobs</vt:lpstr>
      <vt:lpstr>Going into PhD with the goal of teaching</vt:lpstr>
      <vt:lpstr>What is an adjunct?</vt:lpstr>
      <vt:lpstr>Why do people adjunct?</vt:lpstr>
      <vt:lpstr>Some good reasons to adjunct</vt:lpstr>
      <vt:lpstr>Some bad reasons to adjunct</vt:lpstr>
      <vt:lpstr>Plan B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Whether/where to apply</dc:title>
  <dc:creator>Kino Zhao</dc:creator>
  <cp:lastModifiedBy>Kino Zhao</cp:lastModifiedBy>
  <cp:revision>102</cp:revision>
  <dcterms:created xsi:type="dcterms:W3CDTF">2019-09-07T19:27:19Z</dcterms:created>
  <dcterms:modified xsi:type="dcterms:W3CDTF">2019-09-29T22:21:45Z</dcterms:modified>
</cp:coreProperties>
</file>